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6"/>
  </p:notesMasterIdLst>
  <p:sldIdLst>
    <p:sldId id="256" r:id="rId5"/>
    <p:sldId id="274" r:id="rId6"/>
    <p:sldId id="257" r:id="rId7"/>
    <p:sldId id="258" r:id="rId8"/>
    <p:sldId id="259" r:id="rId9"/>
    <p:sldId id="287" r:id="rId10"/>
    <p:sldId id="260" r:id="rId11"/>
    <p:sldId id="263" r:id="rId12"/>
    <p:sldId id="289" r:id="rId13"/>
    <p:sldId id="290" r:id="rId14"/>
    <p:sldId id="291" r:id="rId15"/>
    <p:sldId id="264" r:id="rId16"/>
    <p:sldId id="267" r:id="rId17"/>
    <p:sldId id="262" r:id="rId18"/>
    <p:sldId id="270" r:id="rId19"/>
    <p:sldId id="277" r:id="rId20"/>
    <p:sldId id="265" r:id="rId21"/>
    <p:sldId id="268" r:id="rId22"/>
    <p:sldId id="279" r:id="rId23"/>
    <p:sldId id="278" r:id="rId24"/>
    <p:sldId id="280" r:id="rId25"/>
    <p:sldId id="284" r:id="rId26"/>
    <p:sldId id="285" r:id="rId27"/>
    <p:sldId id="282" r:id="rId28"/>
    <p:sldId id="283" r:id="rId29"/>
    <p:sldId id="286" r:id="rId30"/>
    <p:sldId id="281" r:id="rId31"/>
    <p:sldId id="271" r:id="rId32"/>
    <p:sldId id="272" r:id="rId33"/>
    <p:sldId id="275" r:id="rId34"/>
    <p:sldId id="276" r:id="rId35"/>
  </p:sldIdLst>
  <p:sldSz cx="12192000" cy="6858000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9"/>
    <a:srgbClr val="008879"/>
    <a:srgbClr val="4E897B"/>
    <a:srgbClr val="FFFFFF"/>
    <a:srgbClr val="767171"/>
    <a:srgbClr val="C01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BEB54-A0EB-4F22-9178-4913BBDAA977}" v="4" dt="2021-03-31T16:11:22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DF10-822D-479F-88F3-9D3B41261B93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E1D1-6E0D-4A4B-A47C-8F955691E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6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8AA0D-97DA-419D-A6AF-B5CE15E97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78" y="928747"/>
            <a:ext cx="9144000" cy="2387600"/>
          </a:xfrm>
        </p:spPr>
        <p:txBody>
          <a:bodyPr anchor="b"/>
          <a:lstStyle>
            <a:lvl1pPr algn="ctr"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D36069-0DA7-4566-90C4-30D27026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78" y="3791227"/>
            <a:ext cx="9144000" cy="1655762"/>
          </a:xfr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435F838D-AC93-423C-971A-22F4499BF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6" y="4619108"/>
            <a:ext cx="993994" cy="9939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6723C5-2C2C-409A-AD5A-257E13E26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7981" y="4619108"/>
            <a:ext cx="993994" cy="9939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F4561A-7549-458D-88D8-63B38A01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9166" y="4619108"/>
            <a:ext cx="993994" cy="993994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F6A752DF-7FF2-424D-94BB-31E8D55E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1A8B-FD46-42B1-B817-22F36724B14A}" type="datetime1">
              <a:rPr lang="fr-FR" smtClean="0"/>
              <a:t>16/04/2025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181A6D1-44D7-49FF-AD1E-A1880537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B46D679-015D-4FA4-B384-A8C74F04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3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T_AP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A3C837-C941-492F-8C2A-E97F014A8B16}"/>
              </a:ext>
            </a:extLst>
          </p:cNvPr>
          <p:cNvSpPr/>
          <p:nvPr/>
        </p:nvSpPr>
        <p:spPr>
          <a:xfrm>
            <a:off x="10551192" y="2398539"/>
            <a:ext cx="1640808" cy="17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EFF5F8-C954-4281-A59F-6DECC6A084E9}"/>
              </a:ext>
            </a:extLst>
          </p:cNvPr>
          <p:cNvSpPr/>
          <p:nvPr/>
        </p:nvSpPr>
        <p:spPr>
          <a:xfrm>
            <a:off x="-76199" y="9943"/>
            <a:ext cx="11290789" cy="6848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FB3600-6417-4558-BC51-89A7E7DCCD78}"/>
              </a:ext>
            </a:extLst>
          </p:cNvPr>
          <p:cNvSpPr/>
          <p:nvPr/>
        </p:nvSpPr>
        <p:spPr>
          <a:xfrm>
            <a:off x="6072231" y="710559"/>
            <a:ext cx="5704514" cy="56038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F68CB-F623-475C-90BE-13BE92FD11B2}"/>
              </a:ext>
            </a:extLst>
          </p:cNvPr>
          <p:cNvSpPr/>
          <p:nvPr/>
        </p:nvSpPr>
        <p:spPr>
          <a:xfrm>
            <a:off x="356082" y="710559"/>
            <a:ext cx="5704514" cy="5603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assiette, alimentation&#10;&#10;Description générée automatiquement">
            <a:extLst>
              <a:ext uri="{FF2B5EF4-FFF2-40B4-BE49-F238E27FC236}">
                <a16:creationId xmlns:a16="http://schemas.microsoft.com/office/drawing/2014/main" id="{900F1170-4553-4D4D-820C-1B60B0B16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3" y="2867365"/>
            <a:ext cx="2113078" cy="10393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D6A742-A828-46CD-9687-32C37E5C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93906" cy="699170"/>
          </a:xfrm>
          <a:prstGeom prst="rect">
            <a:avLst/>
          </a:prstGeom>
        </p:spPr>
        <p:txBody>
          <a:bodyPr anchor="ctr"/>
          <a:lstStyle>
            <a:lvl1pPr>
              <a:defRPr lang="fr-FR" sz="2400" b="1" kern="1200" cap="all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F02E57D-B910-48F8-A9F0-D2573CCAA875}"/>
              </a:ext>
            </a:extLst>
          </p:cNvPr>
          <p:cNvSpPr txBox="1">
            <a:spLocks/>
          </p:cNvSpPr>
          <p:nvPr/>
        </p:nvSpPr>
        <p:spPr>
          <a:xfrm>
            <a:off x="6292850" y="1827095"/>
            <a:ext cx="5060950" cy="733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CA4DCA1-CB25-4715-8DCA-7946952B1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850" y="2560638"/>
            <a:ext cx="5060950" cy="297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None/>
              <a:defRPr sz="1200">
                <a:solidFill>
                  <a:schemeClr val="bg1"/>
                </a:solidFill>
              </a:defRPr>
            </a:lvl2pPr>
            <a:lvl3pPr marL="645750" indent="-285750">
              <a:buFont typeface="Wingdings" panose="05000000000000000000" pitchFamily="2" charset="2"/>
              <a:buChar char="ü"/>
              <a:defRPr sz="1200">
                <a:solidFill>
                  <a:schemeClr val="bg1"/>
                </a:solidFill>
              </a:defRPr>
            </a:lvl3pPr>
            <a:lvl4pPr marL="825750" indent="-285750">
              <a:buFont typeface="Wingdings" panose="05000000000000000000" pitchFamily="2" charset="2"/>
              <a:buChar char="ü"/>
              <a:defRPr sz="1100">
                <a:solidFill>
                  <a:schemeClr val="bg1"/>
                </a:solidFill>
              </a:defRPr>
            </a:lvl4pPr>
            <a:lvl5pPr marL="1005750" indent="-285750">
              <a:buFont typeface="Wingdings" panose="05000000000000000000" pitchFamily="2" charset="2"/>
              <a:buChar char="ü"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8ADB36-5E14-44D7-8315-E7AD2DEF5D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70F023-D6B6-44A4-95B1-402F56DB1760}" type="datetime1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97D305-C1D7-4E07-BB2C-80BA7E0562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B938C7-516A-4476-BB1A-AECD473453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8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F25AE2-1178-490D-B9D3-ED1319BE65F9}"/>
              </a:ext>
            </a:extLst>
          </p:cNvPr>
          <p:cNvSpPr/>
          <p:nvPr/>
        </p:nvSpPr>
        <p:spPr>
          <a:xfrm>
            <a:off x="10731699" y="0"/>
            <a:ext cx="1363579" cy="89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A230F-5ADA-4C78-A1A5-AEA914FF9AE5}"/>
              </a:ext>
            </a:extLst>
          </p:cNvPr>
          <p:cNvSpPr/>
          <p:nvPr/>
        </p:nvSpPr>
        <p:spPr>
          <a:xfrm>
            <a:off x="5181" y="2062947"/>
            <a:ext cx="9815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</a:t>
            </a:r>
            <a:br>
              <a:rPr lang="fr-FR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TRANSITIONS PRO</a:t>
            </a:r>
            <a:endParaRPr lang="fr-FR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22681-96ED-4465-9476-9A3898711E26}"/>
              </a:ext>
            </a:extLst>
          </p:cNvPr>
          <p:cNvSpPr/>
          <p:nvPr/>
        </p:nvSpPr>
        <p:spPr>
          <a:xfrm>
            <a:off x="1864740" y="423956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RESTE À VOTRE DISPOSITION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RÉPONDRE À VOS QUESTIONS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07973974-BA20-4FE3-879B-70B7C834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3713-BDA2-461B-ACE4-82C1A543E720}" type="datetime1">
              <a:rPr lang="fr-FR" smtClean="0"/>
              <a:t>16/04/2025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83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64CF65-5BD1-4D86-8AF0-E6EE6FC6375E}"/>
              </a:ext>
            </a:extLst>
          </p:cNvPr>
          <p:cNvSpPr/>
          <p:nvPr/>
        </p:nvSpPr>
        <p:spPr>
          <a:xfrm>
            <a:off x="-76200" y="-66675"/>
            <a:ext cx="12372975" cy="702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8A4A-2E88-4920-8E9F-0FD37C79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EFDD-B55B-46D9-A3F7-E484E7E33E03}" type="datetime1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1E9039-5916-421E-8D88-C73B9DCA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B89302-E4A1-4175-B1BC-2410D80C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3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F660C-BABB-4249-98B1-10B01047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BDA10-80E8-4C88-B9D8-26ADBAFEE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0B040-7C3E-4DDC-884C-41F387D1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1F24-56FE-4369-AD03-3346CC12F4EF}" type="datetime1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ECFCF8-1750-4239-B86E-96069981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16659-20FF-49ED-8C27-8475B876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13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_benefic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162D4914-EBF1-4170-935F-ADA67AA2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62" y="4574199"/>
            <a:ext cx="993994" cy="9939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0ED3E7-9E18-4439-8F6C-AEDE349A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59" y="1077917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buNone/>
              <a:defRPr lang="fr-FR" sz="4400" b="1" kern="120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E0C144-6428-4A49-90EA-E689DE20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078-0DFC-488F-AB74-A2F3181A0C89}" type="datetime1">
              <a:rPr lang="fr-FR" smtClean="0"/>
              <a:t>16/04/2025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7BB06-C2DD-4FC0-B4D3-10BC6F3121D0}"/>
              </a:ext>
            </a:extLst>
          </p:cNvPr>
          <p:cNvSpPr/>
          <p:nvPr/>
        </p:nvSpPr>
        <p:spPr>
          <a:xfrm>
            <a:off x="3184972" y="402230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ESPACE BÉNÉFICIAIRE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6C427-1240-41D4-B012-5E118F125CFE}"/>
              </a:ext>
            </a:extLst>
          </p:cNvPr>
          <p:cNvSpPr/>
          <p:nvPr/>
        </p:nvSpPr>
        <p:spPr>
          <a:xfrm>
            <a:off x="10731699" y="0"/>
            <a:ext cx="1363579" cy="89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BE5007-87BF-4785-AF0E-FF9F1D6D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59E203-3144-4163-B12C-8520D04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16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_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62D4914-EBF1-4170-935F-ADA67AA2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2" y="4574199"/>
            <a:ext cx="993994" cy="9939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0ED3E7-9E18-4439-8F6C-AEDE349A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59" y="1077917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buNone/>
              <a:defRPr lang="fr-FR" sz="4400" b="1" kern="120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E0C144-6428-4A49-90EA-E689DE20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3635-2FE1-46B6-9FED-177E204CDD19}" type="datetime1">
              <a:rPr lang="fr-FR" smtClean="0"/>
              <a:t>16/04/2025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7BB06-C2DD-4FC0-B4D3-10BC6F3121D0}"/>
              </a:ext>
            </a:extLst>
          </p:cNvPr>
          <p:cNvSpPr/>
          <p:nvPr/>
        </p:nvSpPr>
        <p:spPr>
          <a:xfrm>
            <a:off x="2652775" y="3743202"/>
            <a:ext cx="4509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ESPACE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ORGANISME DE 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6C427-1240-41D4-B012-5E118F125CFE}"/>
              </a:ext>
            </a:extLst>
          </p:cNvPr>
          <p:cNvSpPr/>
          <p:nvPr/>
        </p:nvSpPr>
        <p:spPr>
          <a:xfrm>
            <a:off x="10731699" y="0"/>
            <a:ext cx="1363579" cy="89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C06CAB-792F-4AA4-B961-5B0AB6ED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42727-9B38-45B6-8007-62084FDE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_benefic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62D4914-EBF1-4170-935F-ADA67AA2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2" y="4574199"/>
            <a:ext cx="993994" cy="9939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0ED3E7-9E18-4439-8F6C-AEDE349A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59" y="1077917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buNone/>
              <a:defRPr lang="fr-FR" sz="4400" b="1" kern="120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7BB06-C2DD-4FC0-B4D3-10BC6F3121D0}"/>
              </a:ext>
            </a:extLst>
          </p:cNvPr>
          <p:cNvSpPr/>
          <p:nvPr/>
        </p:nvSpPr>
        <p:spPr>
          <a:xfrm>
            <a:off x="3277946" y="4022305"/>
            <a:ext cx="325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ESPACE EMPLOYEUR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6C427-1240-41D4-B012-5E118F125CFE}"/>
              </a:ext>
            </a:extLst>
          </p:cNvPr>
          <p:cNvSpPr/>
          <p:nvPr/>
        </p:nvSpPr>
        <p:spPr>
          <a:xfrm>
            <a:off x="10731699" y="0"/>
            <a:ext cx="1363579" cy="89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6763E0-4C9E-4CF7-912E-5BD25E4F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5E1-BEE2-4A01-A366-2B7EEAA33087}" type="datetime1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7B0465-6113-4FB8-8F3A-B2327C60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EFA97BF-724C-4503-B048-DCCE6FB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4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1503AE-7D31-40AC-94A6-0A2B45AD6CE5}"/>
              </a:ext>
            </a:extLst>
          </p:cNvPr>
          <p:cNvSpPr/>
          <p:nvPr/>
        </p:nvSpPr>
        <p:spPr>
          <a:xfrm>
            <a:off x="-76200" y="-66675"/>
            <a:ext cx="12372975" cy="702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3DBE-CA19-4A98-A4E0-E1C77407EFAC}"/>
              </a:ext>
            </a:extLst>
          </p:cNvPr>
          <p:cNvSpPr/>
          <p:nvPr/>
        </p:nvSpPr>
        <p:spPr>
          <a:xfrm>
            <a:off x="10731699" y="0"/>
            <a:ext cx="1363579" cy="89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FB3600-6417-4558-BC51-89A7E7DCCD78}"/>
              </a:ext>
            </a:extLst>
          </p:cNvPr>
          <p:cNvSpPr/>
          <p:nvPr/>
        </p:nvSpPr>
        <p:spPr>
          <a:xfrm>
            <a:off x="6072231" y="710559"/>
            <a:ext cx="5704514" cy="5603846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F68CB-F623-475C-90BE-13BE92FD11B2}"/>
              </a:ext>
            </a:extLst>
          </p:cNvPr>
          <p:cNvSpPr/>
          <p:nvPr/>
        </p:nvSpPr>
        <p:spPr>
          <a:xfrm>
            <a:off x="356082" y="710559"/>
            <a:ext cx="5704514" cy="5603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assiette, alimentation&#10;&#10;Description générée automatiquement">
            <a:extLst>
              <a:ext uri="{FF2B5EF4-FFF2-40B4-BE49-F238E27FC236}">
                <a16:creationId xmlns:a16="http://schemas.microsoft.com/office/drawing/2014/main" id="{900F1170-4553-4D4D-820C-1B60B0B16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3" y="2867365"/>
            <a:ext cx="2113078" cy="10393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3B2C43-CED2-49CA-B551-98A122CD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50" y="1827095"/>
            <a:ext cx="5060950" cy="733676"/>
          </a:xfrm>
          <a:prstGeom prst="rect">
            <a:avLst/>
          </a:prstGeom>
        </p:spPr>
        <p:txBody>
          <a:bodyPr/>
          <a:lstStyle>
            <a:lvl1pPr>
              <a:defRPr lang="fr-FR" sz="24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E81D0-8051-4D10-8B1A-9EC3EF923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850" y="2560638"/>
            <a:ext cx="5060950" cy="297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None/>
              <a:defRPr sz="1200">
                <a:solidFill>
                  <a:schemeClr val="bg1"/>
                </a:solidFill>
              </a:defRPr>
            </a:lvl2pPr>
            <a:lvl3pPr marL="645750" indent="-285750">
              <a:buFont typeface="Wingdings" panose="05000000000000000000" pitchFamily="2" charset="2"/>
              <a:buChar char="ü"/>
              <a:defRPr sz="1200">
                <a:solidFill>
                  <a:schemeClr val="bg1"/>
                </a:solidFill>
              </a:defRPr>
            </a:lvl3pPr>
            <a:lvl4pPr marL="825750" indent="-285750">
              <a:buFont typeface="Wingdings" panose="05000000000000000000" pitchFamily="2" charset="2"/>
              <a:buChar char="ü"/>
              <a:defRPr sz="1100">
                <a:solidFill>
                  <a:schemeClr val="bg1"/>
                </a:solidFill>
              </a:defRPr>
            </a:lvl4pPr>
            <a:lvl5pPr marL="1005750" indent="-285750">
              <a:buFont typeface="Wingdings" panose="05000000000000000000" pitchFamily="2" charset="2"/>
              <a:buChar char="ü"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7C54A1-DB3B-4B83-A9C1-C206AE235D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5C4A82-CBFA-4886-B267-2E46F464A078}" type="datetime1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32C810-82B2-4BF3-81C7-803E221930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37DD1-FB1C-40F4-8838-1DFE9BB787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35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85077B-3EE9-47CD-A910-21F71D60856F}"/>
              </a:ext>
            </a:extLst>
          </p:cNvPr>
          <p:cNvSpPr/>
          <p:nvPr/>
        </p:nvSpPr>
        <p:spPr>
          <a:xfrm>
            <a:off x="-76200" y="-66675"/>
            <a:ext cx="12372975" cy="702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305C9-2363-404E-B975-7408C4B9B583}"/>
              </a:ext>
            </a:extLst>
          </p:cNvPr>
          <p:cNvSpPr/>
          <p:nvPr/>
        </p:nvSpPr>
        <p:spPr>
          <a:xfrm>
            <a:off x="508481" y="862959"/>
            <a:ext cx="11401613" cy="5603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E96C-3016-4411-9208-DDC2AE113B98}"/>
              </a:ext>
            </a:extLst>
          </p:cNvPr>
          <p:cNvSpPr/>
          <p:nvPr/>
        </p:nvSpPr>
        <p:spPr>
          <a:xfrm>
            <a:off x="356081" y="710559"/>
            <a:ext cx="11401613" cy="5603846"/>
          </a:xfrm>
          <a:prstGeom prst="rect">
            <a:avLst/>
          </a:prstGeom>
        </p:spPr>
        <p:txBody>
          <a:bodyPr anchor="ctr"/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2400" b="1" cap="all" baseline="0">
              <a:solidFill>
                <a:schemeClr val="bg1"/>
              </a:solidFill>
            </a:endParaRPr>
          </a:p>
        </p:txBody>
      </p:sp>
      <p:pic>
        <p:nvPicPr>
          <p:cNvPr id="11" name="Image 10" descr="Une image contenant assiette, alimentation&#10;&#10;Description générée automatiquement">
            <a:extLst>
              <a:ext uri="{FF2B5EF4-FFF2-40B4-BE49-F238E27FC236}">
                <a16:creationId xmlns:a16="http://schemas.microsoft.com/office/drawing/2014/main" id="{49A37953-46DD-4AD0-B95E-CA9420812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8" y="1122164"/>
            <a:ext cx="4788994" cy="23556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56D426-2F79-4246-9AFF-5367E065A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1330"/>
            <a:ext cx="10515600" cy="6813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titre caché : noter ici  information (pour nommer la diapo)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2F9A54F-2E70-423A-935C-C4ECFB500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8019" y="3816238"/>
            <a:ext cx="6232525" cy="1474589"/>
          </a:xfrm>
          <a:prstGeom prst="rect">
            <a:avLst/>
          </a:prstGeom>
          <a:solidFill>
            <a:schemeClr val="accent5"/>
          </a:solidFill>
        </p:spPr>
        <p:txBody>
          <a:bodyPr lIns="252000" tIns="180000" rIns="252000" bIns="180000" anchor="ctr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2pPr>
            <a:lvl3pPr marL="541338" indent="0">
              <a:spcBef>
                <a:spcPts val="600"/>
              </a:spcBef>
              <a:buNone/>
              <a:defRPr sz="1100">
                <a:solidFill>
                  <a:schemeClr val="bg1"/>
                </a:solidFill>
              </a:defRPr>
            </a:lvl3pPr>
            <a:lvl4pPr marL="901700" indent="0">
              <a:spcBef>
                <a:spcPts val="600"/>
              </a:spcBef>
              <a:buNone/>
              <a:defRPr sz="1050">
                <a:solidFill>
                  <a:schemeClr val="bg1"/>
                </a:solidFill>
              </a:defRPr>
            </a:lvl4pPr>
            <a:lvl5pPr marL="1166813" indent="0">
              <a:spcBef>
                <a:spcPts val="60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    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Graphique 14" descr="Informations">
            <a:extLst>
              <a:ext uri="{FF2B5EF4-FFF2-40B4-BE49-F238E27FC236}">
                <a16:creationId xmlns:a16="http://schemas.microsoft.com/office/drawing/2014/main" id="{9002A18A-76E7-4E83-89BB-8DB00C3E1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481" y="6044202"/>
            <a:ext cx="371801" cy="3718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0E5007-67C9-442E-8BA5-F93D1CF51FAC}"/>
              </a:ext>
            </a:extLst>
          </p:cNvPr>
          <p:cNvSpPr/>
          <p:nvPr/>
        </p:nvSpPr>
        <p:spPr>
          <a:xfrm>
            <a:off x="809261" y="6053025"/>
            <a:ext cx="7712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fr-FR" sz="9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Tous les éléments saisis dans les pages de ce document sont des exemples et ne sont pas de vrais dossiers / personnes. </a:t>
            </a:r>
          </a:p>
          <a:p>
            <a:pPr algn="just"/>
            <a:r>
              <a:rPr lang="fr-FR" sz="9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devrez saisir dans votre espace les éléments concernant votre propre projet ou votre propre identité.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2144F-6B74-4576-909E-814AC0A96D77}"/>
              </a:ext>
            </a:extLst>
          </p:cNvPr>
          <p:cNvSpPr/>
          <p:nvPr/>
        </p:nvSpPr>
        <p:spPr>
          <a:xfrm>
            <a:off x="10731699" y="0"/>
            <a:ext cx="1363579" cy="720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8BC757-2D7D-4E09-B135-52E9461C27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309F0F-75C8-4CF5-BFEC-0787CCCC3041}" type="datetime1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539DC5-5B94-4152-B348-6F8439669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73F67D-F1AB-48D7-A203-52A1709DE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87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E37206A-CF08-4224-8FF8-AB600C331434}"/>
              </a:ext>
            </a:extLst>
          </p:cNvPr>
          <p:cNvSpPr/>
          <p:nvPr/>
        </p:nvSpPr>
        <p:spPr>
          <a:xfrm>
            <a:off x="10566115" y="2400300"/>
            <a:ext cx="1640808" cy="17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E5E0B-493A-4063-BB86-EAA5360A6C37}"/>
              </a:ext>
            </a:extLst>
          </p:cNvPr>
          <p:cNvSpPr/>
          <p:nvPr/>
        </p:nvSpPr>
        <p:spPr>
          <a:xfrm>
            <a:off x="-76199" y="9943"/>
            <a:ext cx="11268074" cy="6848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1CAB5A-5B31-43F3-9A29-2FAC988F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442032" cy="774000"/>
          </a:xfrm>
          <a:prstGeom prst="rect">
            <a:avLst/>
          </a:prstGeom>
        </p:spPr>
        <p:txBody>
          <a:bodyPr anchor="ctr"/>
          <a:lstStyle>
            <a:lvl1pPr>
              <a:defRPr sz="2700" b="1" cap="all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98E194-F7AF-4B97-AF4C-943684B73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02262" y="1825625"/>
            <a:ext cx="8438706" cy="4351338"/>
          </a:xfrm>
          <a:prstGeom prst="rect">
            <a:avLst/>
          </a:prstGeom>
        </p:spPr>
        <p:txBody>
          <a:bodyPr/>
          <a:lstStyle>
            <a:lvl1pPr marL="180000" indent="-252000">
              <a:buClr>
                <a:schemeClr val="accent5"/>
              </a:buClr>
              <a:buFont typeface="+mj-lt"/>
              <a:buAutoNum type="arabicPeriod"/>
              <a:defRPr sz="1400">
                <a:solidFill>
                  <a:schemeClr val="tx2"/>
                </a:solidFill>
              </a:defRPr>
            </a:lvl1pPr>
            <a:lvl2pPr marL="540000" indent="-144000"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900000" indent="-144000">
              <a:buFont typeface="Arial" panose="020B0604020202020204" pitchFamily="34" charset="0"/>
              <a:buChar char="•"/>
              <a:defRPr sz="1100" i="1">
                <a:solidFill>
                  <a:schemeClr val="tx2"/>
                </a:solidFill>
              </a:defRPr>
            </a:lvl3pPr>
            <a:lvl4pPr marL="1260000" indent="-108000"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4pPr>
            <a:lvl5pPr marL="1620000" indent="-108000"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Graphique 7" descr="Informations">
            <a:extLst>
              <a:ext uri="{FF2B5EF4-FFF2-40B4-BE49-F238E27FC236}">
                <a16:creationId xmlns:a16="http://schemas.microsoft.com/office/drawing/2014/main" id="{4851B95E-9901-4AFB-A595-4E9B77BD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814691"/>
            <a:ext cx="2743193" cy="27431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816FC92-9366-4D5D-AF51-86B98255E52E}"/>
              </a:ext>
            </a:extLst>
          </p:cNvPr>
          <p:cNvCxnSpPr/>
          <p:nvPr/>
        </p:nvCxnSpPr>
        <p:spPr>
          <a:xfrm>
            <a:off x="2602262" y="1665076"/>
            <a:ext cx="7734977" cy="0"/>
          </a:xfrm>
          <a:prstGeom prst="line">
            <a:avLst/>
          </a:prstGeom>
          <a:ln w="28575"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D9CDE4-23C7-4E8D-A6E6-BFB30498D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2260" y="1058863"/>
            <a:ext cx="8438707" cy="576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SOUS-TITRE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BC5F8B9-6016-4BBD-BB27-93CD5189046A}"/>
              </a:ext>
            </a:extLst>
          </p:cNvPr>
          <p:cNvSpPr/>
          <p:nvPr/>
        </p:nvSpPr>
        <p:spPr>
          <a:xfrm rot="4264654" flipH="1">
            <a:off x="10391270" y="2005675"/>
            <a:ext cx="1319525" cy="1354539"/>
          </a:xfrm>
          <a:prstGeom prst="arc">
            <a:avLst>
              <a:gd name="adj1" fmla="val 15546689"/>
              <a:gd name="adj2" fmla="val 0"/>
            </a:avLst>
          </a:prstGeom>
          <a:ln w="19050">
            <a:solidFill>
              <a:srgbClr val="00A8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3B5810-A268-4134-BB60-741FECBEA7C6}"/>
              </a:ext>
            </a:extLst>
          </p:cNvPr>
          <p:cNvSpPr/>
          <p:nvPr/>
        </p:nvSpPr>
        <p:spPr>
          <a:xfrm>
            <a:off x="9515653" y="2603464"/>
            <a:ext cx="2662863" cy="9232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>
              <a:spcBef>
                <a:spcPts val="1200"/>
              </a:spcBef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les numéros de pages pour accéder directement aux chapitres</a:t>
            </a:r>
          </a:p>
        </p:txBody>
      </p:sp>
      <p:pic>
        <p:nvPicPr>
          <p:cNvPr id="17" name="Graphique 16" descr="Ampoule et engrenage">
            <a:extLst>
              <a:ext uri="{FF2B5EF4-FFF2-40B4-BE49-F238E27FC236}">
                <a16:creationId xmlns:a16="http://schemas.microsoft.com/office/drawing/2014/main" id="{7888B87B-3756-4CA4-81B5-4796D6D3A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7025" y="2696515"/>
            <a:ext cx="598014" cy="59801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C6837B-C185-472C-978E-BB6FAC7316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0C96AD-B846-44A0-AFF6-38AB31201D0A}" type="datetime1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6282CA-A6FD-4B29-83F3-74D3FE025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21259-06B4-4674-9E0E-A39E2EC15E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titre_ss_titre_bleu_bandeau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DFD2F2-C123-476E-889C-3E257C299799}"/>
              </a:ext>
            </a:extLst>
          </p:cNvPr>
          <p:cNvSpPr/>
          <p:nvPr/>
        </p:nvSpPr>
        <p:spPr>
          <a:xfrm>
            <a:off x="10566115" y="2400300"/>
            <a:ext cx="1640808" cy="17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D57AE-F42D-46C2-AE72-C302E622532B}"/>
              </a:ext>
            </a:extLst>
          </p:cNvPr>
          <p:cNvSpPr/>
          <p:nvPr/>
        </p:nvSpPr>
        <p:spPr>
          <a:xfrm>
            <a:off x="-76199" y="-1"/>
            <a:ext cx="1133474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23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D2E71D8-62B3-4BE5-BE38-A702DBEBE7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799" y="654366"/>
            <a:ext cx="10708266" cy="488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CE2C4D-B69B-4E5A-BBB8-EF63D023BD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9D8112-1634-475E-A115-75019FF6C78B}" type="datetime1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56C985-9D25-478F-90DE-C964AFF47F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EA840C-EB56-45BB-8FE0-915CD1E5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55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titre_ss_titre_bleu_bandeau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DFD2F2-C123-476E-889C-3E257C299799}"/>
              </a:ext>
            </a:extLst>
          </p:cNvPr>
          <p:cNvSpPr/>
          <p:nvPr userDrawn="1"/>
        </p:nvSpPr>
        <p:spPr>
          <a:xfrm>
            <a:off x="10522985" y="2400300"/>
            <a:ext cx="1640808" cy="17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D57AE-F42D-46C2-AE72-C302E622532B}"/>
              </a:ext>
            </a:extLst>
          </p:cNvPr>
          <p:cNvSpPr/>
          <p:nvPr/>
        </p:nvSpPr>
        <p:spPr>
          <a:xfrm>
            <a:off x="-76199" y="-1"/>
            <a:ext cx="1133474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1" cap="all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1AD766E-7D4E-461C-811F-94902EDF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B712-9740-4FD7-92B9-7C270DA54742}" type="datetime1">
              <a:rPr lang="fr-FR" smtClean="0"/>
              <a:t>16/04/2025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02536E7-BFF0-47F6-81AA-A997A8B7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BE1847E-D368-454F-9577-59749F8C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92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E87E5-6F4E-447E-B1BB-E185681DD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9845" y="6244206"/>
            <a:ext cx="562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C51E366A-6295-4B6D-9C66-A5550F4E83B2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assiette, alimentation&#10;&#10;Description générée automatiquement">
            <a:extLst>
              <a:ext uri="{FF2B5EF4-FFF2-40B4-BE49-F238E27FC236}">
                <a16:creationId xmlns:a16="http://schemas.microsoft.com/office/drawing/2014/main" id="{C90EA3D3-CA25-4552-94DE-6B53D4A560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3401"/>
            <a:ext cx="712722" cy="3505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8F4DA-6CD1-4F57-AB8E-22EC3788F1CE}"/>
              </a:ext>
            </a:extLst>
          </p:cNvPr>
          <p:cNvSpPr/>
          <p:nvPr/>
        </p:nvSpPr>
        <p:spPr>
          <a:xfrm>
            <a:off x="0" y="627077"/>
            <a:ext cx="9815119" cy="5603846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fr-FR" sz="900" dirty="0"/>
          </a:p>
        </p:txBody>
      </p:sp>
      <p:pic>
        <p:nvPicPr>
          <p:cNvPr id="10" name="Image 9" descr="Une image contenant assiette, alimentation&#10;&#10;Description générée automatiquement">
            <a:extLst>
              <a:ext uri="{FF2B5EF4-FFF2-40B4-BE49-F238E27FC236}">
                <a16:creationId xmlns:a16="http://schemas.microsoft.com/office/drawing/2014/main" id="{CC83777D-7635-4199-A447-BE6624D9BC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909310"/>
            <a:ext cx="2113078" cy="1039379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CDF891-9D55-41CD-B2D2-17F48CF2B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5982254"/>
            <a:ext cx="2743200" cy="248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EE34AC8-A8C5-4BB8-BA52-F2126BA59893}" type="datetime1">
              <a:rPr lang="fr-FR" smtClean="0"/>
              <a:t>16/04/2025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CA0759E-7ADA-4A46-90DA-336B0D5E0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6521" y="6609330"/>
            <a:ext cx="4445479" cy="248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2"/>
                </a:solidFill>
              </a:defRPr>
            </a:lvl1pPr>
          </a:lstStyle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4495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  <p:sldLayoutId id="2147483689" r:id="rId10"/>
    <p:sldLayoutId id="2147483690" r:id="rId11"/>
    <p:sldLayoutId id="2147483691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36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A3780-A8B2-4827-86DE-38F442B95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SAISIE DU </a:t>
            </a:r>
            <a:br>
              <a:rPr lang="fr-FR" sz="7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7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DISPOSITIF PTP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A9AF8A-663B-43E6-9C5A-78DE18B0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EE2C290-2EB3-4789-B4EA-4F9E262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7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127176E-1B92-FD9C-23D3-16DAB7C9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2" y="1324186"/>
            <a:ext cx="11813537" cy="9691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3FF245-0926-47BF-9C5E-61063970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377214" y="5366471"/>
            <a:ext cx="364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« Sélectionner un fichier » et choisissez le document PDF à uploader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607252" y="2330286"/>
            <a:ext cx="700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ici pour uploader (déposer) le programme pédagogique de formation</a:t>
            </a:r>
          </a:p>
        </p:txBody>
      </p:sp>
      <p:pic>
        <p:nvPicPr>
          <p:cNvPr id="8" name="Graphique 7" descr="Curseur">
            <a:extLst>
              <a:ext uri="{FF2B5EF4-FFF2-40B4-BE49-F238E27FC236}">
                <a16:creationId xmlns:a16="http://schemas.microsoft.com/office/drawing/2014/main" id="{97C32AEE-49D4-4462-8FF1-4684A125D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00" y="1819264"/>
            <a:ext cx="600110" cy="60011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72647C2-85A2-4078-8512-C2F3FBEEA863}"/>
              </a:ext>
            </a:extLst>
          </p:cNvPr>
          <p:cNvSpPr txBox="1"/>
          <p:nvPr/>
        </p:nvSpPr>
        <p:spPr>
          <a:xfrm>
            <a:off x="4224716" y="5366471"/>
            <a:ext cx="366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message vous informe quand le fichier est uploadé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9FD34D-C634-45AD-8047-7962B11CF88A}"/>
              </a:ext>
            </a:extLst>
          </p:cNvPr>
          <p:cNvSpPr txBox="1"/>
          <p:nvPr/>
        </p:nvSpPr>
        <p:spPr>
          <a:xfrm>
            <a:off x="8002101" y="5347051"/>
            <a:ext cx="399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actions sont possibles une fois le fichier uploadé.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7BC60B-D04D-409E-957C-D7AF42E1003D}"/>
              </a:ext>
            </a:extLst>
          </p:cNvPr>
          <p:cNvSpPr txBox="1"/>
          <p:nvPr/>
        </p:nvSpPr>
        <p:spPr>
          <a:xfrm>
            <a:off x="607252" y="834339"/>
            <a:ext cx="10977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Saisir le détail sur l’action de formation demandée par le bénéficiaire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194847A-BC21-4D9A-97AC-9D7329B122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46" t="12966" r="36966" b="58502"/>
          <a:stretch/>
        </p:blipFill>
        <p:spPr>
          <a:xfrm>
            <a:off x="297950" y="3191289"/>
            <a:ext cx="3649433" cy="21385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1810651-317E-40F0-A669-4C6B8F0E02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62" t="12966" r="36798" b="59101"/>
          <a:stretch/>
        </p:blipFill>
        <p:spPr>
          <a:xfrm>
            <a:off x="4109804" y="3180093"/>
            <a:ext cx="3781192" cy="21493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0F0CA5C-EFC8-42A6-915F-DDFAB8DB7F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477" t="12966" r="36882" b="58951"/>
          <a:stretch/>
        </p:blipFill>
        <p:spPr>
          <a:xfrm>
            <a:off x="7983875" y="3169732"/>
            <a:ext cx="3781191" cy="21609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720B058E-413C-4A0B-BF25-BF2AA49B7611}"/>
              </a:ext>
            </a:extLst>
          </p:cNvPr>
          <p:cNvSpPr/>
          <p:nvPr/>
        </p:nvSpPr>
        <p:spPr>
          <a:xfrm rot="18335285">
            <a:off x="350451" y="1987606"/>
            <a:ext cx="1081232" cy="1297939"/>
          </a:xfrm>
          <a:prstGeom prst="arc">
            <a:avLst>
              <a:gd name="adj1" fmla="val 7468381"/>
              <a:gd name="adj2" fmla="val 16262582"/>
            </a:avLst>
          </a:prstGeom>
          <a:ln w="19050">
            <a:solidFill>
              <a:srgbClr val="00A8A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1AE2A0D-E521-4890-B04A-38DD489D61A3}"/>
              </a:ext>
            </a:extLst>
          </p:cNvPr>
          <p:cNvSpPr/>
          <p:nvPr/>
        </p:nvSpPr>
        <p:spPr>
          <a:xfrm rot="11479913" flipH="1">
            <a:off x="7848338" y="5169386"/>
            <a:ext cx="1099372" cy="1172688"/>
          </a:xfrm>
          <a:prstGeom prst="arc">
            <a:avLst>
              <a:gd name="adj1" fmla="val 7468381"/>
              <a:gd name="adj2" fmla="val 16794463"/>
            </a:avLst>
          </a:prstGeom>
          <a:ln w="19050">
            <a:solidFill>
              <a:srgbClr val="00A8A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CE81721-E914-45A0-BEEA-F89F7B1396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4302" r="22472" b="17420"/>
          <a:stretch/>
        </p:blipFill>
        <p:spPr>
          <a:xfrm>
            <a:off x="8926152" y="6544660"/>
            <a:ext cx="153296" cy="217665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C46E2B-8FD5-4BDB-961C-0370D28C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A6B651-4ED4-982A-4C9E-EB346C599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7502" y="5839489"/>
            <a:ext cx="3417284" cy="847833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9841DD69-31E0-89EA-D0CA-4E22104334E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88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ACTIONS DE FORMATION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- 1/3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3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BD30CD8-BCBB-829A-0BBE-7E4C552C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5" y="2623383"/>
            <a:ext cx="11402245" cy="32390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37AF90-EA77-4AF4-83E2-B7E27B9B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11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EFB7066-6556-4BB2-994C-B1B2209ECB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88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ACTIONS DE FORMATION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- 2/3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raphique 12" descr="Curseur">
            <a:extLst>
              <a:ext uri="{FF2B5EF4-FFF2-40B4-BE49-F238E27FC236}">
                <a16:creationId xmlns:a16="http://schemas.microsoft.com/office/drawing/2014/main" id="{858D2531-18FE-4161-B92A-2D0C2D84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07556">
            <a:off x="4167404" y="3323490"/>
            <a:ext cx="300055" cy="3000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2EDFCE9-069A-4F04-9A97-34C53E5D9E51}"/>
              </a:ext>
            </a:extLst>
          </p:cNvPr>
          <p:cNvSpPr txBox="1"/>
          <p:nvPr/>
        </p:nvSpPr>
        <p:spPr>
          <a:xfrm>
            <a:off x="3876224" y="5137365"/>
            <a:ext cx="7740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renseigner vos taux de réussite et de placement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D7959B-7BB3-4B52-9712-60132089357D}"/>
              </a:ext>
            </a:extLst>
          </p:cNvPr>
          <p:cNvSpPr txBox="1"/>
          <p:nvPr/>
        </p:nvSpPr>
        <p:spPr>
          <a:xfrm>
            <a:off x="378652" y="1071731"/>
            <a:ext cx="1097749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Saisir les détails de la formation que vous proposez sans oublier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nature de la validation (diplôme ou titre),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L’admission du stagiaire à la 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vos taux de réussite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vos taux placement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CDF62B-DE2A-47FB-B30C-151D19BB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EFFAA6-E396-14D4-71A4-DF9A04673BF5}"/>
              </a:ext>
            </a:extLst>
          </p:cNvPr>
          <p:cNvSpPr txBox="1"/>
          <p:nvPr/>
        </p:nvSpPr>
        <p:spPr>
          <a:xfrm>
            <a:off x="4491500" y="3196979"/>
            <a:ext cx="527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indiquer si la formation est par bloc de compétence. Si oui, un bloc supplémentaire apparait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AD55E4F-3BFC-6EF3-D635-733327D56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561" y="2110175"/>
            <a:ext cx="4854361" cy="9297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63575C2E-2A6E-5612-0128-62FAC89D555D}"/>
              </a:ext>
            </a:extLst>
          </p:cNvPr>
          <p:cNvSpPr/>
          <p:nvPr/>
        </p:nvSpPr>
        <p:spPr>
          <a:xfrm rot="13784024">
            <a:off x="8901877" y="2386152"/>
            <a:ext cx="974760" cy="1363633"/>
          </a:xfrm>
          <a:prstGeom prst="arc">
            <a:avLst>
              <a:gd name="adj1" fmla="val 7468381"/>
              <a:gd name="adj2" fmla="val 15318431"/>
            </a:avLst>
          </a:prstGeom>
          <a:ln w="19050">
            <a:solidFill>
              <a:srgbClr val="00A8A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12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C884DC-DFB6-4B98-965E-93283177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" y="1376606"/>
            <a:ext cx="10231315" cy="50317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5D482-5398-43A8-961F-C4AFAD9F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1B7DDC-7387-4081-90A3-A7D44395C316}"/>
              </a:ext>
            </a:extLst>
          </p:cNvPr>
          <p:cNvSpPr txBox="1"/>
          <p:nvPr/>
        </p:nvSpPr>
        <p:spPr>
          <a:xfrm>
            <a:off x="2128622" y="6457737"/>
            <a:ext cx="838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« Recopier » pour lissez la saisie d’un lundi sur les autres jours de la semaine</a:t>
            </a:r>
          </a:p>
        </p:txBody>
      </p:sp>
      <p:pic>
        <p:nvPicPr>
          <p:cNvPr id="11" name="Graphique 10" descr="Curseur">
            <a:extLst>
              <a:ext uri="{FF2B5EF4-FFF2-40B4-BE49-F238E27FC236}">
                <a16:creationId xmlns:a16="http://schemas.microsoft.com/office/drawing/2014/main" id="{82099EFC-D9A2-41C7-A4B8-2765247E9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1843" y="6119237"/>
            <a:ext cx="600110" cy="6001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9FAFFEE-2335-475A-9B16-BEABF88599E2}"/>
              </a:ext>
            </a:extLst>
          </p:cNvPr>
          <p:cNvSpPr txBox="1"/>
          <p:nvPr/>
        </p:nvSpPr>
        <p:spPr>
          <a:xfrm>
            <a:off x="346550" y="691303"/>
            <a:ext cx="11684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la partie organisation de la formation, </a:t>
            </a:r>
          </a:p>
          <a:p>
            <a:pPr>
              <a:buClr>
                <a:srgbClr val="00A8A9"/>
              </a:buClr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Saisissez tous les champs concernant les dates et la durée de la formation ainsi que les informations relatives à la certification professionnelle.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65997A-3BFF-4EB8-91C6-F9E60558B5A6}"/>
              </a:ext>
            </a:extLst>
          </p:cNvPr>
          <p:cNvSpPr txBox="1"/>
          <p:nvPr/>
        </p:nvSpPr>
        <p:spPr>
          <a:xfrm>
            <a:off x="3006686" y="2663998"/>
            <a:ext cx="6363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 de semaines prévues en stage (période d’application en entreprise)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3DC57-C689-4C32-91A2-C625C1EF5E21}"/>
              </a:ext>
            </a:extLst>
          </p:cNvPr>
          <p:cNvSpPr/>
          <p:nvPr/>
        </p:nvSpPr>
        <p:spPr>
          <a:xfrm>
            <a:off x="2214842" y="2626603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352BF6-1F14-479D-B158-1F8FBA69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60197-C466-A159-ECE9-E16541D97B9E}"/>
              </a:ext>
            </a:extLst>
          </p:cNvPr>
          <p:cNvSpPr/>
          <p:nvPr/>
        </p:nvSpPr>
        <p:spPr>
          <a:xfrm>
            <a:off x="2208360" y="1539939"/>
            <a:ext cx="900600" cy="445615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0FE8A9-8D04-7CBC-CC7E-B5AE5B174F16}"/>
              </a:ext>
            </a:extLst>
          </p:cNvPr>
          <p:cNvSpPr txBox="1"/>
          <p:nvPr/>
        </p:nvSpPr>
        <p:spPr>
          <a:xfrm>
            <a:off x="3237463" y="1588980"/>
            <a:ext cx="636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la période de formation va générer le calendrier, qui sera à renseigner dans l’onglet prévu à cet effet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907627-12FA-E54B-2A3A-FBB090EE9972}"/>
              </a:ext>
            </a:extLst>
          </p:cNvPr>
          <p:cNvSpPr txBox="1"/>
          <p:nvPr/>
        </p:nvSpPr>
        <p:spPr>
          <a:xfrm>
            <a:off x="4648250" y="3705922"/>
            <a:ext cx="426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indiquer le code RNCP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formacode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principal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62B9490-60E0-77B1-F17A-44FA224D726D}"/>
              </a:ext>
            </a:extLst>
          </p:cNvPr>
          <p:cNvSpPr/>
          <p:nvPr/>
        </p:nvSpPr>
        <p:spPr>
          <a:xfrm rot="17721057" flipV="1">
            <a:off x="3689169" y="2583276"/>
            <a:ext cx="783113" cy="1519913"/>
          </a:xfrm>
          <a:prstGeom prst="arc">
            <a:avLst>
              <a:gd name="adj1" fmla="val 7468381"/>
              <a:gd name="adj2" fmla="val 15318431"/>
            </a:avLst>
          </a:prstGeom>
          <a:ln w="19050">
            <a:solidFill>
              <a:srgbClr val="00A8A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C37FB2D-C057-BDAC-9CDE-75E1BD224FF6}"/>
              </a:ext>
            </a:extLst>
          </p:cNvPr>
          <p:cNvSpPr/>
          <p:nvPr/>
        </p:nvSpPr>
        <p:spPr>
          <a:xfrm rot="14769338" flipH="1" flipV="1">
            <a:off x="3751780" y="3549583"/>
            <a:ext cx="657890" cy="1519913"/>
          </a:xfrm>
          <a:prstGeom prst="arc">
            <a:avLst>
              <a:gd name="adj1" fmla="val 6560006"/>
              <a:gd name="adj2" fmla="val 15318431"/>
            </a:avLst>
          </a:prstGeom>
          <a:ln w="19050">
            <a:solidFill>
              <a:srgbClr val="00A8A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8C4984E-3452-FF96-6957-D6D49A509D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88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ACTIONS DE FORMATION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- 3/3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2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E6D1D78-BB55-BBD0-6D34-74549ED3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89" y="1898496"/>
            <a:ext cx="11454438" cy="42504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DURÉES ET MODALITÉS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0D8E07-D835-4B01-9D32-458958CB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6606996" y="2886790"/>
            <a:ext cx="412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durées se fait en heure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6CB2F-B0DD-4450-BE53-5E1FEFDFF7B5}"/>
              </a:ext>
            </a:extLst>
          </p:cNvPr>
          <p:cNvSpPr/>
          <p:nvPr/>
        </p:nvSpPr>
        <p:spPr>
          <a:xfrm>
            <a:off x="7399621" y="3247613"/>
            <a:ext cx="2785145" cy="954107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heures doivent correspondre au total des répartitions dans l’onglet « Calendrier »</a:t>
            </a: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40AD6BCB-FAE8-4E20-83FE-A8B19C8B6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2121" y="3194567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924CFA1-33CD-41E4-9367-984FFBB917B8}"/>
              </a:ext>
            </a:extLst>
          </p:cNvPr>
          <p:cNvSpPr txBox="1"/>
          <p:nvPr/>
        </p:nvSpPr>
        <p:spPr>
          <a:xfrm>
            <a:off x="3019039" y="5866216"/>
            <a:ext cx="851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niveau de diplôme obtenu à l’issu de la formation est coché automatiquement en fonction du niveau de la certification visée que vous avez saisie dans l’onglet « Action de formation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631DB7-1A28-45DA-B611-6720CC4425F8}"/>
              </a:ext>
            </a:extLst>
          </p:cNvPr>
          <p:cNvSpPr txBox="1"/>
          <p:nvPr/>
        </p:nvSpPr>
        <p:spPr>
          <a:xfrm>
            <a:off x="344905" y="948401"/>
            <a:ext cx="10825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Saisir la répartition des heures par modalité de 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Référentiel = heures préconisées par les textes officiels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Après positionnement = nombre d'heures, par modalité, nécessaires suite à l’étude de positionnement réalisé par le centre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C8BFC6-5730-4EC2-BFAE-7D93F7BE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6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E5C238C-C1E7-4A9F-84A9-283BCD4D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8" y="1531594"/>
            <a:ext cx="11189677" cy="26286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CALENDRIER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1/4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9A8066-63B9-4453-B714-969C46A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85E54C-48FB-4180-9B70-5630D49650E8}"/>
              </a:ext>
            </a:extLst>
          </p:cNvPr>
          <p:cNvSpPr txBox="1"/>
          <p:nvPr/>
        </p:nvSpPr>
        <p:spPr>
          <a:xfrm>
            <a:off x="3615629" y="3719167"/>
            <a:ext cx="878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 à uploader ici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textes officiels 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(référentiel de formation ou journal/Bulletin officiel, texte de loi…) qui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stipulent l’obligation d’un stage 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pratique en milieu professionnel </a:t>
            </a:r>
            <a:r>
              <a:rPr lang="fr-FR" sz="1100" i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(ce n’est pas de votre programme de formation interne)</a:t>
            </a:r>
            <a:endParaRPr lang="fr-FR" sz="1200" i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rgbClr val="00A8A9"/>
              </a:buClr>
            </a:pPr>
            <a:r>
              <a:rPr lang="fr-FR" sz="11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vous ne fournissez pas cette pièce, par défaut, la durée du stage pratique sera plafonnée à 30% de la durée en centre.</a:t>
            </a:r>
          </a:p>
        </p:txBody>
      </p:sp>
      <p:pic>
        <p:nvPicPr>
          <p:cNvPr id="11" name="Graphique 10" descr="Curseur">
            <a:extLst>
              <a:ext uri="{FF2B5EF4-FFF2-40B4-BE49-F238E27FC236}">
                <a16:creationId xmlns:a16="http://schemas.microsoft.com/office/drawing/2014/main" id="{0A365E4D-85C2-4337-A88B-47FC4E0E9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5410" y="3581855"/>
            <a:ext cx="510219" cy="51021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58557C-23F4-4D87-97E2-CFC5DD537FBE}"/>
              </a:ext>
            </a:extLst>
          </p:cNvPr>
          <p:cNvSpPr txBox="1"/>
          <p:nvPr/>
        </p:nvSpPr>
        <p:spPr>
          <a:xfrm>
            <a:off x="4956914" y="1936852"/>
            <a:ext cx="658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Indiquez ici si la période d’application en entreprise (stage) est réalisée dans l’entreprise du salarié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A49314-C98E-44DB-9007-E213E55C84F1}"/>
              </a:ext>
            </a:extLst>
          </p:cNvPr>
          <p:cNvSpPr txBox="1"/>
          <p:nvPr/>
        </p:nvSpPr>
        <p:spPr>
          <a:xfrm>
            <a:off x="3544512" y="4912372"/>
            <a:ext cx="393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Téléchargez le PDF du texte officiel en cliquant sur « Sélectionner un fichier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4B0A35-0E5B-4354-8462-97A4950CC230}"/>
              </a:ext>
            </a:extLst>
          </p:cNvPr>
          <p:cNvSpPr txBox="1"/>
          <p:nvPr/>
        </p:nvSpPr>
        <p:spPr>
          <a:xfrm>
            <a:off x="582850" y="804050"/>
            <a:ext cx="109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Spécifiez les informations concernant le stage / entreprise du demandeur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4D3D2D-756F-4FB6-99AF-2F7E4326C373}"/>
              </a:ext>
            </a:extLst>
          </p:cNvPr>
          <p:cNvSpPr/>
          <p:nvPr/>
        </p:nvSpPr>
        <p:spPr>
          <a:xfrm>
            <a:off x="4165072" y="2082846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9D1F519-7355-4562-B9CF-FEE1C82695A6}"/>
              </a:ext>
            </a:extLst>
          </p:cNvPr>
          <p:cNvGrpSpPr/>
          <p:nvPr/>
        </p:nvGrpSpPr>
        <p:grpSpPr>
          <a:xfrm>
            <a:off x="463481" y="4282436"/>
            <a:ext cx="3081031" cy="1771514"/>
            <a:chOff x="567984" y="4856738"/>
            <a:chExt cx="3081031" cy="1771514"/>
          </a:xfrm>
        </p:grpSpPr>
        <p:pic>
          <p:nvPicPr>
            <p:cNvPr id="14" name="Image 13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37BFECB2-E0C9-48E2-8588-5B876415D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84" y="4872065"/>
              <a:ext cx="3081031" cy="17561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CFA2AF5-130D-4C94-8673-12CA1E4A6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984" y="4856738"/>
              <a:ext cx="3081031" cy="566980"/>
            </a:xfrm>
            <a:prstGeom prst="rect">
              <a:avLst/>
            </a:prstGeom>
          </p:spPr>
        </p:pic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BD5BC-2570-40D8-B6CD-E750BA24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77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66A179-98F3-4D6B-B75A-773FCFF2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52" y="1943165"/>
            <a:ext cx="10356980" cy="30536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17500F-9C53-4149-8AC5-6E82C022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39" y="4316725"/>
            <a:ext cx="4051276" cy="2319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6910669" y="2835651"/>
            <a:ext cx="3057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pouvez également saisir la répartition des heures depuis votre logiciel de tableur en cliquant sur « Export Excel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656850" y="1201034"/>
            <a:ext cx="979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la rubrique « répartition », saisissez la répartition des heures sur le calendrier.</a:t>
            </a:r>
          </a:p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mois seront déjà présents en fonction de la période de formation pré-renseignée précédemment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4DDA9B2-3B1D-4FA1-B69C-8214C49B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CALENDRIER</a:t>
            </a:r>
            <a:r>
              <a:rPr lang="fr-FR" sz="3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2/4</a:t>
            </a:r>
            <a:b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3000" b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EECF76-A323-4DA2-8ED6-573D3205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15</a:t>
            </a:fld>
            <a:endParaRPr lang="fr-FR"/>
          </a:p>
        </p:txBody>
      </p:sp>
      <p:pic>
        <p:nvPicPr>
          <p:cNvPr id="12" name="Graphique 11" descr="Curseur">
            <a:extLst>
              <a:ext uri="{FF2B5EF4-FFF2-40B4-BE49-F238E27FC236}">
                <a16:creationId xmlns:a16="http://schemas.microsoft.com/office/drawing/2014/main" id="{A78B6E37-C31E-4037-B47A-6CDE798F3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5490" y="2698749"/>
            <a:ext cx="441490" cy="441490"/>
          </a:xfrm>
          <a:prstGeom prst="rect">
            <a:avLst/>
          </a:prstGeom>
        </p:spPr>
      </p:pic>
      <p:pic>
        <p:nvPicPr>
          <p:cNvPr id="13" name="Graphique 12" descr="Curseur">
            <a:extLst>
              <a:ext uri="{FF2B5EF4-FFF2-40B4-BE49-F238E27FC236}">
                <a16:creationId xmlns:a16="http://schemas.microsoft.com/office/drawing/2014/main" id="{26AB9921-73CE-4AAA-8432-1218979C4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6957" y="6306150"/>
            <a:ext cx="441490" cy="441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23DDF-9DC9-4E60-809F-AD8599AD4535}"/>
              </a:ext>
            </a:extLst>
          </p:cNvPr>
          <p:cNvSpPr/>
          <p:nvPr/>
        </p:nvSpPr>
        <p:spPr>
          <a:xfrm>
            <a:off x="3851713" y="5129120"/>
            <a:ext cx="2785145" cy="1059904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fois votre saisie terminée, vous devez l’importer dans votre espace en cliquant sur le bouton « Import Excel »</a:t>
            </a:r>
          </a:p>
        </p:txBody>
      </p:sp>
      <p:pic>
        <p:nvPicPr>
          <p:cNvPr id="15" name="Graphique 14" descr="Curseur">
            <a:extLst>
              <a:ext uri="{FF2B5EF4-FFF2-40B4-BE49-F238E27FC236}">
                <a16:creationId xmlns:a16="http://schemas.microsoft.com/office/drawing/2014/main" id="{7DDB568C-2246-4296-B4ED-6D6F59628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6958" y="2698749"/>
            <a:ext cx="441490" cy="441490"/>
          </a:xfrm>
          <a:prstGeom prst="rect">
            <a:avLst/>
          </a:prstGeom>
        </p:spPr>
      </p:pic>
      <p:pic>
        <p:nvPicPr>
          <p:cNvPr id="17" name="Graphique 16" descr="Avertissement">
            <a:extLst>
              <a:ext uri="{FF2B5EF4-FFF2-40B4-BE49-F238E27FC236}">
                <a16:creationId xmlns:a16="http://schemas.microsoft.com/office/drawing/2014/main" id="{8DE16B1E-993F-4FA8-9FD8-1696EBD90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2069" y="5407780"/>
            <a:ext cx="914400" cy="9144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3DAABD1-5AFE-4C49-99FF-A41E4547F4A8}"/>
              </a:ext>
            </a:extLst>
          </p:cNvPr>
          <p:cNvSpPr/>
          <p:nvPr/>
        </p:nvSpPr>
        <p:spPr>
          <a:xfrm>
            <a:off x="10276514" y="2769007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17BD1E5-FB4F-4CE7-9519-0B11F05E3454}"/>
              </a:ext>
            </a:extLst>
          </p:cNvPr>
          <p:cNvSpPr/>
          <p:nvPr/>
        </p:nvSpPr>
        <p:spPr>
          <a:xfrm>
            <a:off x="9735938" y="6356586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DA865B-578B-4806-B9DD-764C177D2763}"/>
              </a:ext>
            </a:extLst>
          </p:cNvPr>
          <p:cNvSpPr/>
          <p:nvPr/>
        </p:nvSpPr>
        <p:spPr>
          <a:xfrm>
            <a:off x="11353800" y="2776865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B928AB-14E9-4C00-998A-CFBBC1D24FE8}"/>
              </a:ext>
            </a:extLst>
          </p:cNvPr>
          <p:cNvSpPr txBox="1"/>
          <p:nvPr/>
        </p:nvSpPr>
        <p:spPr>
          <a:xfrm>
            <a:off x="3537338" y="3140239"/>
            <a:ext cx="337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ici pour ajouter une colonne au tableau, si nécessaire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471511-07A2-4312-B754-AB0F185A89CE}"/>
              </a:ext>
            </a:extLst>
          </p:cNvPr>
          <p:cNvSpPr/>
          <p:nvPr/>
        </p:nvSpPr>
        <p:spPr>
          <a:xfrm rot="15925373" flipH="1">
            <a:off x="2871386" y="2246355"/>
            <a:ext cx="1318063" cy="1061021"/>
          </a:xfrm>
          <a:prstGeom prst="arc">
            <a:avLst/>
          </a:prstGeom>
          <a:ln>
            <a:solidFill>
              <a:srgbClr val="00A8A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6271190-EC12-46A4-84BF-A2F55C88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79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E9F58E2E-ABB2-4373-A04F-7DCAFB0C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61"/>
          <a:stretch/>
        </p:blipFill>
        <p:spPr>
          <a:xfrm>
            <a:off x="238174" y="4053095"/>
            <a:ext cx="3906150" cy="104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4CE1255-E7CC-4DA8-83BB-981DA8747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61"/>
          <a:stretch/>
        </p:blipFill>
        <p:spPr>
          <a:xfrm>
            <a:off x="263170" y="1791429"/>
            <a:ext cx="3909574" cy="10449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6CA71B5-BBF6-4FCE-B519-BDB1D5965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284"/>
          <a:stretch/>
        </p:blipFill>
        <p:spPr>
          <a:xfrm>
            <a:off x="7867605" y="1777348"/>
            <a:ext cx="3385389" cy="12198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07462FA-0CC3-4A81-9EDF-6F5135020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59" y="5432610"/>
            <a:ext cx="2093138" cy="11582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99EB775-CC43-4A79-9B1A-186DB3006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774" y="5432610"/>
            <a:ext cx="1804950" cy="114321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6CEBB2E-6762-42D4-A39F-0ED4852169C1}"/>
              </a:ext>
            </a:extLst>
          </p:cNvPr>
          <p:cNvSpPr/>
          <p:nvPr/>
        </p:nvSpPr>
        <p:spPr>
          <a:xfrm>
            <a:off x="155170" y="1674081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1</a:t>
            </a:r>
          </a:p>
        </p:txBody>
      </p:sp>
      <p:pic>
        <p:nvPicPr>
          <p:cNvPr id="20" name="Graphique 19" descr="Curseur avec un remplissage uni">
            <a:extLst>
              <a:ext uri="{FF2B5EF4-FFF2-40B4-BE49-F238E27FC236}">
                <a16:creationId xmlns:a16="http://schemas.microsoft.com/office/drawing/2014/main" id="{93FE5E1C-9FE3-4245-840A-86E761F92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3773" y="2108794"/>
            <a:ext cx="561974" cy="5619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415F902-1835-4C87-8352-50D764FF4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0049" y="1777348"/>
            <a:ext cx="2060250" cy="1179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E1483569-9B0F-4CCB-83F9-CB38BF0AB09C}"/>
              </a:ext>
            </a:extLst>
          </p:cNvPr>
          <p:cNvSpPr/>
          <p:nvPr/>
        </p:nvSpPr>
        <p:spPr>
          <a:xfrm>
            <a:off x="4882049" y="1674081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2</a:t>
            </a:r>
          </a:p>
        </p:txBody>
      </p:sp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id="{74237FFF-4C7C-4DE2-AF27-901D9EAB3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5645" y="2670739"/>
            <a:ext cx="561974" cy="5619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879CAE87-7401-4685-B850-A5436798E224}"/>
              </a:ext>
            </a:extLst>
          </p:cNvPr>
          <p:cNvSpPr/>
          <p:nvPr/>
        </p:nvSpPr>
        <p:spPr>
          <a:xfrm>
            <a:off x="7759604" y="1687799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D32FCB-8A98-43D7-A983-7E0C039C8164}"/>
              </a:ext>
            </a:extLst>
          </p:cNvPr>
          <p:cNvSpPr/>
          <p:nvPr/>
        </p:nvSpPr>
        <p:spPr>
          <a:xfrm>
            <a:off x="8854638" y="2622556"/>
            <a:ext cx="800100" cy="361949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63B9580-1E94-4500-A00A-2712E0785C08}"/>
              </a:ext>
            </a:extLst>
          </p:cNvPr>
          <p:cNvSpPr txBox="1"/>
          <p:nvPr/>
        </p:nvSpPr>
        <p:spPr>
          <a:xfrm>
            <a:off x="8723128" y="2110669"/>
            <a:ext cx="22106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>
                <a:solidFill>
                  <a:schemeClr val="accent5"/>
                </a:solidFill>
              </a:rPr>
              <a:t>Attention de </a:t>
            </a:r>
            <a:r>
              <a:rPr lang="fr-FR" sz="1200" b="1" dirty="0">
                <a:solidFill>
                  <a:schemeClr val="accent5"/>
                </a:solidFill>
              </a:rPr>
              <a:t>ne saisir que des chiffres </a:t>
            </a:r>
            <a:r>
              <a:rPr lang="fr-FR" sz="1200" dirty="0">
                <a:solidFill>
                  <a:schemeClr val="accent5"/>
                </a:solidFill>
              </a:rPr>
              <a:t>dans les cases </a:t>
            </a:r>
          </a:p>
        </p:txBody>
      </p:sp>
      <p:pic>
        <p:nvPicPr>
          <p:cNvPr id="31" name="Graphique 30" descr="Curseur avec un remplissage uni">
            <a:extLst>
              <a:ext uri="{FF2B5EF4-FFF2-40B4-BE49-F238E27FC236}">
                <a16:creationId xmlns:a16="http://schemas.microsoft.com/office/drawing/2014/main" id="{CA63D8F8-2E07-4448-85ED-BE1FDE8CD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8476094" y="1535681"/>
            <a:ext cx="378544" cy="3785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2CF5BBC-6967-4EAC-AB81-B5F63DF41A01}"/>
              </a:ext>
            </a:extLst>
          </p:cNvPr>
          <p:cNvSpPr txBox="1"/>
          <p:nvPr/>
        </p:nvSpPr>
        <p:spPr>
          <a:xfrm>
            <a:off x="8723128" y="1504048"/>
            <a:ext cx="252986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>
                <a:solidFill>
                  <a:schemeClr val="accent5"/>
                </a:solidFill>
              </a:rPr>
              <a:t>Enregistrez la version complétée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3CF20EF-65F2-43F4-B462-E913EDBB9728}"/>
              </a:ext>
            </a:extLst>
          </p:cNvPr>
          <p:cNvSpPr/>
          <p:nvPr/>
        </p:nvSpPr>
        <p:spPr>
          <a:xfrm>
            <a:off x="130174" y="3976877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4</a:t>
            </a:r>
          </a:p>
        </p:txBody>
      </p:sp>
      <p:pic>
        <p:nvPicPr>
          <p:cNvPr id="35" name="Graphique 34" descr="Curseur avec un remplissage uni">
            <a:extLst>
              <a:ext uri="{FF2B5EF4-FFF2-40B4-BE49-F238E27FC236}">
                <a16:creationId xmlns:a16="http://schemas.microsoft.com/office/drawing/2014/main" id="{7BE6AA8E-F6BA-49A5-B930-CC930A50A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9367" y="4388355"/>
            <a:ext cx="561974" cy="5619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21F32163-D520-408C-8229-C60CFCA831E6}"/>
              </a:ext>
            </a:extLst>
          </p:cNvPr>
          <p:cNvSpPr/>
          <p:nvPr/>
        </p:nvSpPr>
        <p:spPr>
          <a:xfrm>
            <a:off x="272984" y="5342674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5</a:t>
            </a:r>
          </a:p>
        </p:txBody>
      </p:sp>
      <p:pic>
        <p:nvPicPr>
          <p:cNvPr id="37" name="Graphique 36" descr="Curseur avec un remplissage uni">
            <a:extLst>
              <a:ext uri="{FF2B5EF4-FFF2-40B4-BE49-F238E27FC236}">
                <a16:creationId xmlns:a16="http://schemas.microsoft.com/office/drawing/2014/main" id="{E9EE0FCA-50F7-47DB-A4E5-394897934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7033" y="6090176"/>
            <a:ext cx="561974" cy="5619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EA973A90-4519-476C-9421-B951A5B23C2F}"/>
              </a:ext>
            </a:extLst>
          </p:cNvPr>
          <p:cNvSpPr/>
          <p:nvPr/>
        </p:nvSpPr>
        <p:spPr>
          <a:xfrm>
            <a:off x="3069719" y="5342674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6</a:t>
            </a:r>
          </a:p>
        </p:txBody>
      </p:sp>
      <p:pic>
        <p:nvPicPr>
          <p:cNvPr id="39" name="Graphique 38" descr="Curseur avec un remplissage uni">
            <a:extLst>
              <a:ext uri="{FF2B5EF4-FFF2-40B4-BE49-F238E27FC236}">
                <a16:creationId xmlns:a16="http://schemas.microsoft.com/office/drawing/2014/main" id="{0F7C23A0-B891-4EA9-BBF2-617A4FF7A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9474" y="5717101"/>
            <a:ext cx="561974" cy="5619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A3D545-F9AD-46DA-9A8C-5398E1E882AC}"/>
              </a:ext>
            </a:extLst>
          </p:cNvPr>
          <p:cNvSpPr txBox="1"/>
          <p:nvPr/>
        </p:nvSpPr>
        <p:spPr>
          <a:xfrm>
            <a:off x="5925215" y="6313235"/>
            <a:ext cx="606927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>
                <a:solidFill>
                  <a:schemeClr val="accent5"/>
                </a:solidFill>
              </a:rPr>
              <a:t>Tous les éléments saisis dans le calendrier EXCEL sont alors reportés.</a:t>
            </a:r>
          </a:p>
          <a:p>
            <a:pPr>
              <a:lnSpc>
                <a:spcPct val="90000"/>
              </a:lnSpc>
            </a:pPr>
            <a:r>
              <a:rPr lang="fr-FR" sz="1200" dirty="0">
                <a:solidFill>
                  <a:schemeClr val="accent5"/>
                </a:solidFill>
              </a:rPr>
              <a:t>Mais peuvent encore être modifiés</a:t>
            </a:r>
          </a:p>
        </p:txBody>
      </p:sp>
      <p:sp>
        <p:nvSpPr>
          <p:cNvPr id="46" name="Titre 45">
            <a:extLst>
              <a:ext uri="{FF2B5EF4-FFF2-40B4-BE49-F238E27FC236}">
                <a16:creationId xmlns:a16="http://schemas.microsoft.com/office/drawing/2014/main" id="{F9FB954B-F578-4E56-9953-4109B627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CALENDRIER</a:t>
            </a:r>
            <a:r>
              <a:rPr lang="fr-FR" sz="3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3/4</a:t>
            </a:r>
            <a:br>
              <a:rPr lang="fr-FR" sz="3000" dirty="0">
                <a:solidFill>
                  <a:srgbClr val="00A8A9"/>
                </a:solidFill>
              </a:rPr>
            </a:br>
            <a:r>
              <a:rPr lang="fr-FR" sz="2000" b="0" dirty="0"/>
              <a:t>Utiliser LE model de calendrier EXCEL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7D61A-8B62-4AE5-BAEC-89B0D36AA484}"/>
              </a:ext>
            </a:extLst>
          </p:cNvPr>
          <p:cNvSpPr/>
          <p:nvPr/>
        </p:nvSpPr>
        <p:spPr>
          <a:xfrm>
            <a:off x="34923" y="1369312"/>
            <a:ext cx="12037967" cy="18584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F07758-DE62-4878-B719-451ED01DA10F}"/>
              </a:ext>
            </a:extLst>
          </p:cNvPr>
          <p:cNvSpPr txBox="1"/>
          <p:nvPr/>
        </p:nvSpPr>
        <p:spPr>
          <a:xfrm>
            <a:off x="130173" y="1164645"/>
            <a:ext cx="822325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chemeClr val="accent5"/>
                </a:solidFill>
              </a:rPr>
              <a:t>1. </a:t>
            </a:r>
            <a:r>
              <a:rPr lang="fr-FR" sz="1400" b="1" u="sng" dirty="0">
                <a:solidFill>
                  <a:schemeClr val="accent5"/>
                </a:solidFill>
              </a:rPr>
              <a:t>Téléchargez</a:t>
            </a:r>
            <a:r>
              <a:rPr lang="fr-FR" sz="1400" b="1" dirty="0">
                <a:solidFill>
                  <a:schemeClr val="accent5"/>
                </a:solidFill>
              </a:rPr>
              <a:t> </a:t>
            </a:r>
            <a:r>
              <a:rPr lang="fr-FR" sz="1400" b="1" dirty="0">
                <a:solidFill>
                  <a:schemeClr val="tx2"/>
                </a:solidFill>
              </a:rPr>
              <a:t>le modèle Excel et remplissez-le </a:t>
            </a:r>
            <a:r>
              <a:rPr lang="fr-FR" sz="1200" dirty="0">
                <a:solidFill>
                  <a:schemeClr val="tx2"/>
                </a:solidFill>
              </a:rPr>
              <a:t>(vous pouvez alors utiliser la fonction copier/coller)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17F42-DEAF-46A5-9F60-400710C6550B}"/>
              </a:ext>
            </a:extLst>
          </p:cNvPr>
          <p:cNvSpPr/>
          <p:nvPr/>
        </p:nvSpPr>
        <p:spPr>
          <a:xfrm>
            <a:off x="34924" y="3681817"/>
            <a:ext cx="5213351" cy="305100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CCA233A-7EBE-46E5-99DA-DD10751566FA}"/>
              </a:ext>
            </a:extLst>
          </p:cNvPr>
          <p:cNvSpPr txBox="1"/>
          <p:nvPr/>
        </p:nvSpPr>
        <p:spPr>
          <a:xfrm>
            <a:off x="130174" y="3489884"/>
            <a:ext cx="390614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fr-FR" sz="2000" u="sng" dirty="0">
                <a:solidFill>
                  <a:schemeClr val="accent5"/>
                </a:solidFill>
              </a:rPr>
              <a:t>2. </a:t>
            </a:r>
            <a:r>
              <a:rPr lang="fr-FR" sz="1400" u="sng" dirty="0">
                <a:solidFill>
                  <a:schemeClr val="accent5"/>
                </a:solidFill>
              </a:rPr>
              <a:t>Importez</a:t>
            </a:r>
            <a:r>
              <a:rPr lang="fr-FR" sz="1400" dirty="0">
                <a:solidFill>
                  <a:schemeClr val="accent5"/>
                </a:solidFill>
              </a:rPr>
              <a:t> </a:t>
            </a:r>
            <a:r>
              <a:rPr lang="fr-FR" sz="1400" dirty="0"/>
              <a:t>ce nouveau calendrier Excel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084493-6171-447D-AE29-993FDF922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9809" y="3681817"/>
            <a:ext cx="6019277" cy="26035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BAD3D47-C74A-400F-9DC6-E855D250EE0F}"/>
              </a:ext>
            </a:extLst>
          </p:cNvPr>
          <p:cNvSpPr/>
          <p:nvPr/>
        </p:nvSpPr>
        <p:spPr>
          <a:xfrm>
            <a:off x="5979810" y="4916463"/>
            <a:ext cx="4859756" cy="1368886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76DCF26-0F5B-4C34-B864-2027BB033B47}"/>
              </a:ext>
            </a:extLst>
          </p:cNvPr>
          <p:cNvSpPr/>
          <p:nvPr/>
        </p:nvSpPr>
        <p:spPr>
          <a:xfrm>
            <a:off x="5323672" y="4838700"/>
            <a:ext cx="561974" cy="42862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074CC5-5F7C-449E-A3FB-9919834E2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0607BE-0807-49D0-A20C-89BA2F90A3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16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75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E98AE320-86B1-3832-CF04-FA79226D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8" y="4304441"/>
            <a:ext cx="2827716" cy="17056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09010F-48FF-32D9-ABCF-983BAA40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85" y="2604907"/>
            <a:ext cx="10834863" cy="10275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3273191" y="4435671"/>
            <a:ext cx="88136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ce justificatif : </a:t>
            </a:r>
          </a:p>
          <a:p>
            <a:pPr indent="447675">
              <a:spcBef>
                <a:spcPts val="1200"/>
              </a:spcBef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Téléchargez le modèle</a:t>
            </a:r>
          </a:p>
          <a:p>
            <a:pPr indent="447675">
              <a:spcBef>
                <a:spcPts val="1200"/>
              </a:spcBef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Remplissez et enregistrez le document sur votre ordinateur</a:t>
            </a:r>
          </a:p>
          <a:p>
            <a:pPr indent="447675">
              <a:spcBef>
                <a:spcPts val="1200"/>
              </a:spcBef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le lien d’upload</a:t>
            </a:r>
          </a:p>
          <a:p>
            <a:pPr indent="447675">
              <a:spcBef>
                <a:spcPts val="1200"/>
              </a:spcBef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Uploadez (Déposez) chaque document en sélectionnant le fichier rempli depuis votre ordinateur.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6E4B56D-14F6-4F38-A751-A4E0DB2D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CALENDRIER </a:t>
            </a:r>
            <a:r>
              <a:rPr lang="fr-FR" sz="2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4/4</a:t>
            </a:r>
            <a:b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la formation à distance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09E751-B8A1-4D7A-BA1C-32CEF9CE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17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C7CA97-DD75-4947-90AE-4139B3A9311C}"/>
              </a:ext>
            </a:extLst>
          </p:cNvPr>
          <p:cNvSpPr txBox="1"/>
          <p:nvPr/>
        </p:nvSpPr>
        <p:spPr>
          <a:xfrm>
            <a:off x="361398" y="1158270"/>
            <a:ext cx="1082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la formation est réalisée tout ou en partie à distance, dans la rubrique formation à distance vous devez joindre l’annexe de formation.</a:t>
            </a:r>
          </a:p>
        </p:txBody>
      </p:sp>
      <p:pic>
        <p:nvPicPr>
          <p:cNvPr id="14" name="Graphique 13" descr="Curseur">
            <a:extLst>
              <a:ext uri="{FF2B5EF4-FFF2-40B4-BE49-F238E27FC236}">
                <a16:creationId xmlns:a16="http://schemas.microsoft.com/office/drawing/2014/main" id="{80A39E47-74D1-4FD3-B545-A91DF7E42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89839" y="3387087"/>
            <a:ext cx="441490" cy="441490"/>
          </a:xfrm>
          <a:prstGeom prst="rect">
            <a:avLst/>
          </a:prstGeom>
        </p:spPr>
      </p:pic>
      <p:pic>
        <p:nvPicPr>
          <p:cNvPr id="17" name="Graphique 16" descr="Curseur">
            <a:extLst>
              <a:ext uri="{FF2B5EF4-FFF2-40B4-BE49-F238E27FC236}">
                <a16:creationId xmlns:a16="http://schemas.microsoft.com/office/drawing/2014/main" id="{3BF84142-4BC7-48F6-8293-7DCEF7015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743" y="3295136"/>
            <a:ext cx="441490" cy="441490"/>
          </a:xfrm>
          <a:prstGeom prst="rect">
            <a:avLst/>
          </a:prstGeom>
        </p:spPr>
      </p:pic>
      <p:pic>
        <p:nvPicPr>
          <p:cNvPr id="19" name="Graphique 18" descr="Curseur">
            <a:extLst>
              <a:ext uri="{FF2B5EF4-FFF2-40B4-BE49-F238E27FC236}">
                <a16:creationId xmlns:a16="http://schemas.microsoft.com/office/drawing/2014/main" id="{D115360A-0366-436A-B9C6-5C81833F1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789" y="5558163"/>
            <a:ext cx="441490" cy="441490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EAE3257E-F3F2-459C-8417-509D7498727D}"/>
              </a:ext>
            </a:extLst>
          </p:cNvPr>
          <p:cNvSpPr/>
          <p:nvPr/>
        </p:nvSpPr>
        <p:spPr>
          <a:xfrm>
            <a:off x="2470292" y="5723437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1D8918-F911-41DA-9464-6180B3851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013" y="1690613"/>
            <a:ext cx="3319530" cy="1800543"/>
          </a:xfrm>
          <a:prstGeom prst="rect">
            <a:avLst/>
          </a:prstGeom>
          <a:ln w="19050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C0ACD96-917B-4680-A2F6-555F8121880F}"/>
              </a:ext>
            </a:extLst>
          </p:cNvPr>
          <p:cNvSpPr/>
          <p:nvPr/>
        </p:nvSpPr>
        <p:spPr>
          <a:xfrm>
            <a:off x="6703301" y="1906498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B567307-9B6D-4686-B253-27392952DBD3}"/>
              </a:ext>
            </a:extLst>
          </p:cNvPr>
          <p:cNvSpPr/>
          <p:nvPr/>
        </p:nvSpPr>
        <p:spPr>
          <a:xfrm>
            <a:off x="5312035" y="3491156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9660BAF-3396-4CE4-9E29-D48F0763D454}"/>
              </a:ext>
            </a:extLst>
          </p:cNvPr>
          <p:cNvSpPr/>
          <p:nvPr/>
        </p:nvSpPr>
        <p:spPr>
          <a:xfrm>
            <a:off x="3447104" y="4787284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20853AF-8C94-491E-9EDD-FC208A7EC24A}"/>
              </a:ext>
            </a:extLst>
          </p:cNvPr>
          <p:cNvSpPr/>
          <p:nvPr/>
        </p:nvSpPr>
        <p:spPr>
          <a:xfrm>
            <a:off x="3447104" y="5156213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DA24678-5ED3-42ED-A798-7B2497E3C171}"/>
              </a:ext>
            </a:extLst>
          </p:cNvPr>
          <p:cNvSpPr/>
          <p:nvPr/>
        </p:nvSpPr>
        <p:spPr>
          <a:xfrm rot="20190974">
            <a:off x="5699805" y="2513549"/>
            <a:ext cx="1812922" cy="1102764"/>
          </a:xfrm>
          <a:prstGeom prst="arc">
            <a:avLst>
              <a:gd name="adj1" fmla="val 11603655"/>
              <a:gd name="adj2" fmla="val 19951489"/>
            </a:avLst>
          </a:prstGeom>
          <a:ln w="19050">
            <a:solidFill>
              <a:srgbClr val="00A8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ACD90F4-7D50-4198-88E1-B0A935F4F26A}"/>
              </a:ext>
            </a:extLst>
          </p:cNvPr>
          <p:cNvSpPr/>
          <p:nvPr/>
        </p:nvSpPr>
        <p:spPr>
          <a:xfrm rot="2841008">
            <a:off x="733068" y="3686742"/>
            <a:ext cx="1044381" cy="722554"/>
          </a:xfrm>
          <a:prstGeom prst="arc">
            <a:avLst>
              <a:gd name="adj1" fmla="val 11739086"/>
              <a:gd name="adj2" fmla="val 20227898"/>
            </a:avLst>
          </a:prstGeom>
          <a:ln w="19050">
            <a:solidFill>
              <a:srgbClr val="00A8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7A50769-C292-4F7B-B0BD-3C4D549047C5}"/>
              </a:ext>
            </a:extLst>
          </p:cNvPr>
          <p:cNvSpPr/>
          <p:nvPr/>
        </p:nvSpPr>
        <p:spPr>
          <a:xfrm>
            <a:off x="3447104" y="5525142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724150-BA7A-4FAF-ADEF-A97D0BBA61C0}"/>
              </a:ext>
            </a:extLst>
          </p:cNvPr>
          <p:cNvSpPr/>
          <p:nvPr/>
        </p:nvSpPr>
        <p:spPr>
          <a:xfrm>
            <a:off x="3447104" y="5894071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C7543C9-92EA-470E-986C-1787E499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18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D87DF2-6225-4BB7-9FEE-5420A215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2696559"/>
            <a:ext cx="11285772" cy="2411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D859B1-24CF-4BAE-85E2-DC1E4F2A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18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074EBA9-C632-4FD0-90C0-72DFC0CDF4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88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DU DEVIS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EBCE58-89D1-4DD3-AADE-AE4D9493AD60}"/>
              </a:ext>
            </a:extLst>
          </p:cNvPr>
          <p:cNvSpPr txBox="1"/>
          <p:nvPr/>
        </p:nvSpPr>
        <p:spPr>
          <a:xfrm>
            <a:off x="260059" y="2388782"/>
            <a:ext cx="684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l’onglet « Devis », saisissez le coût de la formation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7E929B-3194-4F20-B73F-7DD21DFD1A85}"/>
              </a:ext>
            </a:extLst>
          </p:cNvPr>
          <p:cNvSpPr/>
          <p:nvPr/>
        </p:nvSpPr>
        <p:spPr>
          <a:xfrm>
            <a:off x="8167651" y="3429000"/>
            <a:ext cx="3353119" cy="1014756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des coûts de formation doit être rigoureuse car elle déterminera les montants de remboursement du Transitions Pro.</a:t>
            </a:r>
          </a:p>
        </p:txBody>
      </p:sp>
      <p:pic>
        <p:nvPicPr>
          <p:cNvPr id="14" name="Graphique 13" descr="Avertissement">
            <a:extLst>
              <a:ext uri="{FF2B5EF4-FFF2-40B4-BE49-F238E27FC236}">
                <a16:creationId xmlns:a16="http://schemas.microsoft.com/office/drawing/2014/main" id="{326733CD-0A39-403D-A83E-CEFADD0D0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937" y="3429000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DAA8B4-D131-4670-BF21-326DF1599905}"/>
              </a:ext>
            </a:extLst>
          </p:cNvPr>
          <p:cNvSpPr txBox="1"/>
          <p:nvPr/>
        </p:nvSpPr>
        <p:spPr>
          <a:xfrm>
            <a:off x="1257300" y="5191811"/>
            <a:ext cx="67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pouvez importer ici le devis de formation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19C3BAF-A505-4CE2-A6D4-9A12302E5EAE}"/>
              </a:ext>
            </a:extLst>
          </p:cNvPr>
          <p:cNvSpPr/>
          <p:nvPr/>
        </p:nvSpPr>
        <p:spPr>
          <a:xfrm rot="10565045">
            <a:off x="616711" y="4377123"/>
            <a:ext cx="1081885" cy="1017736"/>
          </a:xfrm>
          <a:prstGeom prst="arc">
            <a:avLst>
              <a:gd name="adj1" fmla="val 15900342"/>
              <a:gd name="adj2" fmla="val 0"/>
            </a:avLst>
          </a:prstGeom>
          <a:ln>
            <a:solidFill>
              <a:srgbClr val="0088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A06EE3-ADE0-43DB-9129-B6C2A560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75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D33E6EE-8DC1-32C0-E2AC-2A4507E2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Duplication d’un volet PTP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E4543A-9184-3019-92D0-59D2344DD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Lorsque vous avez plusieurs candidats pour une même session de formation, vous êtes amenés à remplir autant de volets de demandes de financement PTP similaires : un outil est à votre disposition vous permettant de recopier un volet certifié dans un volet vierge. </a:t>
            </a:r>
          </a:p>
          <a:p>
            <a:r>
              <a:rPr lang="fr-FR" dirty="0"/>
              <a:t>Cet outil vous affichera la liste de vos derniers volets certifiés dans les 12 derniers mois : vous pourrez sélectionner celui que vous voulez recopier dans le volet en cours de saisie.</a:t>
            </a:r>
          </a:p>
          <a:p>
            <a:r>
              <a:rPr lang="fr-FR" b="1" dirty="0"/>
              <a:t>ATTENTION</a:t>
            </a:r>
            <a:r>
              <a:rPr lang="fr-FR" dirty="0"/>
              <a:t> : toutes les données </a:t>
            </a:r>
            <a:r>
              <a:rPr lang="fr-FR" b="1" dirty="0"/>
              <a:t>ne sont pas </a:t>
            </a:r>
            <a:r>
              <a:rPr lang="fr-FR" dirty="0"/>
              <a:t>systématiquement recopiées. Celles qui ne sont pas recopiées sont </a:t>
            </a:r>
            <a:r>
              <a:rPr lang="fr-FR" b="1" dirty="0"/>
              <a:t>identifiables</a:t>
            </a:r>
            <a:r>
              <a:rPr lang="fr-FR" dirty="0"/>
              <a:t> </a:t>
            </a:r>
            <a:r>
              <a:rPr lang="fr-FR" b="1" dirty="0"/>
              <a:t>visuellement</a:t>
            </a:r>
            <a:r>
              <a:rPr lang="fr-FR" dirty="0"/>
              <a:t> : elles sont sur </a:t>
            </a:r>
            <a:r>
              <a:rPr lang="fr-FR" b="1" dirty="0"/>
              <a:t>fond jaune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EAC955-A635-606D-078A-96F4278501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CE22E-CC49-F268-4122-E166BA0C1B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19</a:t>
            </a:fld>
            <a:endParaRPr lang="fr-FR"/>
          </a:p>
        </p:txBody>
      </p:sp>
      <p:pic>
        <p:nvPicPr>
          <p:cNvPr id="2" name="Image 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00942058-C379-8F2B-D83F-644E98E8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32533">
            <a:off x="-482096" y="-1023904"/>
            <a:ext cx="4156035" cy="41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5F0FDA-1F2C-46CB-BEAD-E28AE9955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2686" y="1828800"/>
            <a:ext cx="4249783" cy="3702050"/>
          </a:xfrm>
        </p:spPr>
        <p:txBody>
          <a:bodyPr/>
          <a:lstStyle/>
          <a:p>
            <a:pPr algn="just"/>
            <a:r>
              <a:rPr lang="fr-F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demandeur a sélectionné votre organisme pour suivre sa formation dans le cadre de son Projet de Transition Professionnelle (PTP). </a:t>
            </a:r>
          </a:p>
          <a:p>
            <a:pPr algn="just"/>
            <a:r>
              <a:rPr lang="fr-F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êtes donc invité à vous connecter sur votre espace personnel pour saisir votre volet.</a:t>
            </a:r>
          </a:p>
          <a:p>
            <a:pPr algn="just"/>
            <a:r>
              <a:rPr lang="fr-F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fois finalisé, votre volet sera transmis au Transitions Pro du demandeur pour vérification. Vous serez ensuite notifié de la décision du Transitions Pro par e-mail.</a:t>
            </a:r>
          </a:p>
          <a:p>
            <a:pPr algn="just"/>
            <a:r>
              <a:rPr lang="fr-F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demandeur sera alors invité à vérifier les informations que vous aurez saisies puis validera définitivement son choix d’organisme de formation. Vous serez notifié de sa décision.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8CFF51-3A76-436A-A30D-10C0D25670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0BEAE8-7ACD-43D4-8201-4A13A2D795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37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01F14-E661-6C57-D1BA-E67BD845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Détection d’une DEMANDE certifiée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46C251-E1B1-21A5-6384-5C8FAD2E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C50811-8ACF-494C-6AFE-6AA96BD2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69D86C-3C95-552A-53DA-C7A85EF9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61" y="1308155"/>
            <a:ext cx="6709214" cy="27007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0B0A3A-96C6-C7E6-8BFA-0F938294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94" y="2343775"/>
            <a:ext cx="5940540" cy="19908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D7BBD3-B561-2F98-9A00-3D2BF70E6B64}"/>
              </a:ext>
            </a:extLst>
          </p:cNvPr>
          <p:cNvSpPr txBox="1"/>
          <p:nvPr/>
        </p:nvSpPr>
        <p:spPr>
          <a:xfrm>
            <a:off x="277583" y="764840"/>
            <a:ext cx="11566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l’ouverture du volet PTP a saisir, un texte en jaune s’affiche vous proposant de dupliquer une demande de financement déjà certifiées.</a:t>
            </a:r>
          </a:p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cliquant sur ce texte (</a:t>
            </a: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une fenêtre popup s’ouvre, listant les demandes de financements déjà certifiées dans les 12 derniers mois.</a:t>
            </a:r>
          </a:p>
        </p:txBody>
      </p:sp>
      <p:pic>
        <p:nvPicPr>
          <p:cNvPr id="5" name="Graphique 4" descr="Curseur">
            <a:extLst>
              <a:ext uri="{FF2B5EF4-FFF2-40B4-BE49-F238E27FC236}">
                <a16:creationId xmlns:a16="http://schemas.microsoft.com/office/drawing/2014/main" id="{12CAD9FC-DBCA-DFD9-1539-A8995C991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237121" y="2630436"/>
            <a:ext cx="441490" cy="441490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05F9DD0B-7982-3762-7A22-959F64BA1BEC}"/>
              </a:ext>
            </a:extLst>
          </p:cNvPr>
          <p:cNvSpPr/>
          <p:nvPr/>
        </p:nvSpPr>
        <p:spPr>
          <a:xfrm rot="1930015" flipV="1">
            <a:off x="3480654" y="2646208"/>
            <a:ext cx="1662287" cy="851435"/>
          </a:xfrm>
          <a:prstGeom prst="arc">
            <a:avLst>
              <a:gd name="adj1" fmla="val 11739086"/>
              <a:gd name="adj2" fmla="val 21017158"/>
            </a:avLst>
          </a:prstGeom>
          <a:ln w="19050">
            <a:solidFill>
              <a:srgbClr val="00A8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Curseur">
            <a:extLst>
              <a:ext uri="{FF2B5EF4-FFF2-40B4-BE49-F238E27FC236}">
                <a16:creationId xmlns:a16="http://schemas.microsoft.com/office/drawing/2014/main" id="{539002B7-3241-0286-2F1F-0F3021B05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188701">
            <a:off x="4610385" y="4057621"/>
            <a:ext cx="441490" cy="44149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15EE80-84DD-67B0-04D4-C17340D4FC72}"/>
              </a:ext>
            </a:extLst>
          </p:cNvPr>
          <p:cNvSpPr txBox="1"/>
          <p:nvPr/>
        </p:nvSpPr>
        <p:spPr>
          <a:xfrm>
            <a:off x="465491" y="4245159"/>
            <a:ext cx="43656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Cliquez sur le bouton « dupliquer » pour recopier les données de ce volet certifié dans le volet en cours de saisie (volet d’accueil).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712655-C316-2A47-54BF-97AD6324A34B}"/>
              </a:ext>
            </a:extLst>
          </p:cNvPr>
          <p:cNvSpPr txBox="1"/>
          <p:nvPr/>
        </p:nvSpPr>
        <p:spPr>
          <a:xfrm>
            <a:off x="455138" y="4983823"/>
            <a:ext cx="6852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Une dernière étape vous permet de consulter le PDF du volet déjà certifié, vous permettant de vous assurer que vous avez choisi le bon volet.</a:t>
            </a:r>
          </a:p>
          <a:p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Enfin, valider votre choix en cliquant sur le bouton « Importer 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E9220-10B4-6F0A-A849-FC0802A176B6}"/>
              </a:ext>
            </a:extLst>
          </p:cNvPr>
          <p:cNvSpPr/>
          <p:nvPr/>
        </p:nvSpPr>
        <p:spPr>
          <a:xfrm>
            <a:off x="2213509" y="6175581"/>
            <a:ext cx="3124846" cy="497718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Toutes les données ne seront pas entièrement dupliquées</a:t>
            </a:r>
          </a:p>
        </p:txBody>
      </p:sp>
      <p:pic>
        <p:nvPicPr>
          <p:cNvPr id="15" name="Graphique 14" descr="Avertissement">
            <a:extLst>
              <a:ext uri="{FF2B5EF4-FFF2-40B4-BE49-F238E27FC236}">
                <a16:creationId xmlns:a16="http://schemas.microsoft.com/office/drawing/2014/main" id="{050BDF85-53B7-10A7-F81E-7875A6F8E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5067" y="5879696"/>
            <a:ext cx="664630" cy="6646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7F46DE-8CDF-3F8A-53D0-C9E60EDEE3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328" y="3874787"/>
            <a:ext cx="3545606" cy="2496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2F735214-032A-1BCF-41BE-C43E46F98B67}"/>
              </a:ext>
            </a:extLst>
          </p:cNvPr>
          <p:cNvSpPr/>
          <p:nvPr/>
        </p:nvSpPr>
        <p:spPr>
          <a:xfrm rot="811997" flipV="1">
            <a:off x="4462285" y="4011715"/>
            <a:ext cx="2886609" cy="791492"/>
          </a:xfrm>
          <a:prstGeom prst="arc">
            <a:avLst>
              <a:gd name="adj1" fmla="val 11739086"/>
              <a:gd name="adj2" fmla="val 21017158"/>
            </a:avLst>
          </a:prstGeom>
          <a:ln w="19050">
            <a:solidFill>
              <a:srgbClr val="00A8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3FDE6B5-3BCD-CDC5-DF0F-145DB8EA7449}"/>
              </a:ext>
            </a:extLst>
          </p:cNvPr>
          <p:cNvSpPr/>
          <p:nvPr/>
        </p:nvSpPr>
        <p:spPr>
          <a:xfrm>
            <a:off x="7992737" y="6327759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18336ED-0996-2097-A405-D4FB20FCD35C}"/>
              </a:ext>
            </a:extLst>
          </p:cNvPr>
          <p:cNvSpPr/>
          <p:nvPr/>
        </p:nvSpPr>
        <p:spPr>
          <a:xfrm>
            <a:off x="4356339" y="4163253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0A5666B-D80C-F63F-6CB1-10D62FAFD15E}"/>
              </a:ext>
            </a:extLst>
          </p:cNvPr>
          <p:cNvSpPr/>
          <p:nvPr/>
        </p:nvSpPr>
        <p:spPr>
          <a:xfrm>
            <a:off x="3623541" y="2411606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A487C60-96DF-A60F-5D27-56FF4F095D7F}"/>
              </a:ext>
            </a:extLst>
          </p:cNvPr>
          <p:cNvSpPr/>
          <p:nvPr/>
        </p:nvSpPr>
        <p:spPr>
          <a:xfrm>
            <a:off x="9911627" y="4334659"/>
            <a:ext cx="294314" cy="285257"/>
          </a:xfrm>
          <a:prstGeom prst="ellipse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24" name="Graphique 23" descr="Curseur">
            <a:extLst>
              <a:ext uri="{FF2B5EF4-FFF2-40B4-BE49-F238E27FC236}">
                <a16:creationId xmlns:a16="http://schemas.microsoft.com/office/drawing/2014/main" id="{F5CE2D29-0EAF-60C2-4056-9A0F109ED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39503">
            <a:off x="8301883" y="6203696"/>
            <a:ext cx="441490" cy="4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2A5FB4-B989-03AF-D650-2D821C8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90" y="2341513"/>
            <a:ext cx="5951318" cy="40871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760F31-D1F5-A6BF-E9E1-AACC8998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ONGLET « BILAN DE POSITIONNEMENT »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94DCC-8E59-385A-272E-37AAE56A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077D69-EC42-C70C-2426-257E392A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1C6569-46FF-1069-BF47-145D6C78CA70}"/>
              </a:ext>
            </a:extLst>
          </p:cNvPr>
          <p:cNvSpPr txBox="1"/>
          <p:nvPr/>
        </p:nvSpPr>
        <p:spPr>
          <a:xfrm>
            <a:off x="1343992" y="3500926"/>
            <a:ext cx="335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Tous les champs avec un fond jaune seront donc à renseigner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7746A4-F316-BAD0-3686-F2BC21A8025A}"/>
              </a:ext>
            </a:extLst>
          </p:cNvPr>
          <p:cNvSpPr txBox="1"/>
          <p:nvPr/>
        </p:nvSpPr>
        <p:spPr>
          <a:xfrm>
            <a:off x="489528" y="1887282"/>
            <a:ext cx="110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informations du bilan de positionnement font parties des données qui ne sont pas recopiées dans le volet d’accueil 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A865662-4F23-43A0-C222-B2CA67F0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6" t="67456"/>
          <a:stretch/>
        </p:blipFill>
        <p:spPr>
          <a:xfrm>
            <a:off x="1213363" y="846652"/>
            <a:ext cx="10024993" cy="9363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12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60F31-D1F5-A6BF-E9E1-AACC8998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onglet « action de formation » </a:t>
            </a:r>
            <a:r>
              <a:rPr lang="fr-FR" sz="2800" dirty="0"/>
              <a:t>- 1/2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94DCC-8E59-385A-272E-37AAE56A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077D69-EC42-C70C-2426-257E392A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D4E9E3-CC53-B633-2945-819A99C0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83" y="818659"/>
            <a:ext cx="9335309" cy="9297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6FBF13-C551-F214-3CC4-7B55F988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47" y="2304521"/>
            <a:ext cx="6847510" cy="41222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FAD264E-CBB9-316A-7134-0A68AA86C79E}"/>
              </a:ext>
            </a:extLst>
          </p:cNvPr>
          <p:cNvSpPr txBox="1"/>
          <p:nvPr/>
        </p:nvSpPr>
        <p:spPr>
          <a:xfrm>
            <a:off x="489527" y="1887282"/>
            <a:ext cx="1041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Parmi les informations de l’onglet « Action de formation », celles recopiées sont celles encadrées en vert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874BDCF-89ED-0D4A-554F-45A129B1648A}"/>
              </a:ext>
            </a:extLst>
          </p:cNvPr>
          <p:cNvSpPr txBox="1"/>
          <p:nvPr/>
        </p:nvSpPr>
        <p:spPr>
          <a:xfrm>
            <a:off x="438885" y="2486976"/>
            <a:ext cx="3789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 de la validation (</a:t>
            </a:r>
            <a:r>
              <a:rPr lang="fr-FR" sz="1400" b="1" dirty="0">
                <a:solidFill>
                  <a:srgbClr val="4E89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Taux de réussite à la certification (</a:t>
            </a:r>
            <a:r>
              <a:rPr lang="fr-FR" sz="1400" b="1" dirty="0">
                <a:solidFill>
                  <a:srgbClr val="4E89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Taux de placement (</a:t>
            </a:r>
            <a:r>
              <a:rPr lang="fr-FR" sz="1400" b="1" dirty="0">
                <a:solidFill>
                  <a:srgbClr val="4E89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informations non recopiées seront visibles grâce au fond jaune et seront donc à renseigner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994478-073D-A06F-81DF-5603FEBB6CD4}"/>
              </a:ext>
            </a:extLst>
          </p:cNvPr>
          <p:cNvSpPr/>
          <p:nvPr/>
        </p:nvSpPr>
        <p:spPr>
          <a:xfrm>
            <a:off x="4647802" y="2612571"/>
            <a:ext cx="5715395" cy="2098766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D45CECD-9D03-3E7D-D5DC-3AB25AACE7A1}"/>
              </a:ext>
            </a:extLst>
          </p:cNvPr>
          <p:cNvGrpSpPr/>
          <p:nvPr/>
        </p:nvGrpSpPr>
        <p:grpSpPr>
          <a:xfrm>
            <a:off x="3993507" y="2744148"/>
            <a:ext cx="576000" cy="2762456"/>
            <a:chOff x="3993507" y="2744148"/>
            <a:chExt cx="576000" cy="2762456"/>
          </a:xfrm>
        </p:grpSpPr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6778BF40-A610-D870-9BF8-A41C07FE7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507" y="4498604"/>
              <a:ext cx="576000" cy="1008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88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4B3837E6-51A5-0B70-8487-CEE6EC85F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754" y="2744148"/>
              <a:ext cx="252000" cy="1764000"/>
            </a:xfrm>
            <a:prstGeom prst="bentConnector3">
              <a:avLst>
                <a:gd name="adj1" fmla="val -354"/>
              </a:avLst>
            </a:prstGeom>
            <a:ln w="19050">
              <a:solidFill>
                <a:srgbClr val="0088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BDCDDC-B2E4-AAD2-940F-7BE1A50C8CE5}"/>
              </a:ext>
            </a:extLst>
          </p:cNvPr>
          <p:cNvSpPr/>
          <p:nvPr/>
        </p:nvSpPr>
        <p:spPr>
          <a:xfrm>
            <a:off x="4670478" y="5364480"/>
            <a:ext cx="2566345" cy="1171750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83988-4200-B903-E5BE-3B2FD1A41192}"/>
              </a:ext>
            </a:extLst>
          </p:cNvPr>
          <p:cNvSpPr/>
          <p:nvPr/>
        </p:nvSpPr>
        <p:spPr>
          <a:xfrm>
            <a:off x="653143" y="5192686"/>
            <a:ext cx="3300883" cy="846655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Si des documents sont présents sur le volet certifié, ils seront repris sur le volet d’accueil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BA92666C-2616-AAC5-806E-73C90E38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702" y="4896802"/>
            <a:ext cx="664630" cy="6646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A879076-6EB1-5D0E-5907-9446B1FBD838}"/>
              </a:ext>
            </a:extLst>
          </p:cNvPr>
          <p:cNvSpPr txBox="1"/>
          <p:nvPr/>
        </p:nvSpPr>
        <p:spPr>
          <a:xfrm>
            <a:off x="4393928" y="3143186"/>
            <a:ext cx="42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E897B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B3D5AC-F3C5-DE35-C8CF-99A8478ACAE2}"/>
              </a:ext>
            </a:extLst>
          </p:cNvPr>
          <p:cNvSpPr txBox="1"/>
          <p:nvPr/>
        </p:nvSpPr>
        <p:spPr>
          <a:xfrm>
            <a:off x="4365962" y="5329956"/>
            <a:ext cx="42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E897B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85233B-9A36-60DD-874E-47075DE2DB7A}"/>
              </a:ext>
            </a:extLst>
          </p:cNvPr>
          <p:cNvSpPr txBox="1"/>
          <p:nvPr/>
        </p:nvSpPr>
        <p:spPr>
          <a:xfrm>
            <a:off x="4364013" y="5881595"/>
            <a:ext cx="42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E897B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318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B731AD61-59C9-C8DF-5953-72F0A276FF35}"/>
              </a:ext>
            </a:extLst>
          </p:cNvPr>
          <p:cNvGrpSpPr/>
          <p:nvPr/>
        </p:nvGrpSpPr>
        <p:grpSpPr>
          <a:xfrm>
            <a:off x="5893126" y="2126453"/>
            <a:ext cx="5905873" cy="4396989"/>
            <a:chOff x="5893126" y="2126453"/>
            <a:chExt cx="5905873" cy="439698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10F9CF4-0D72-A9A0-D7EF-8D9DD8EAD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2535"/>
            <a:stretch/>
          </p:blipFill>
          <p:spPr>
            <a:xfrm>
              <a:off x="5893126" y="2126453"/>
              <a:ext cx="5905873" cy="43969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368EC70-204F-E43D-3591-52FDB884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345" y="3865806"/>
              <a:ext cx="483917" cy="15755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1760F31-D1F5-A6BF-E9E1-AACC8998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onglet « action de formation » </a:t>
            </a:r>
            <a:r>
              <a:rPr lang="fr-FR" sz="2800" dirty="0"/>
              <a:t>- 2/2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94DCC-8E59-385A-272E-37AAE56A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077D69-EC42-C70C-2426-257E392A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D4E9E3-CC53-B633-2945-819A99C0A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491" y="777955"/>
            <a:ext cx="9335309" cy="9297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2566BF-6AF6-C352-99C0-0D08990E8E5B}"/>
              </a:ext>
            </a:extLst>
          </p:cNvPr>
          <p:cNvSpPr/>
          <p:nvPr/>
        </p:nvSpPr>
        <p:spPr>
          <a:xfrm>
            <a:off x="5893127" y="2135162"/>
            <a:ext cx="5079672" cy="1168800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D24E0-A5F5-070A-36EF-B515E7F1B823}"/>
              </a:ext>
            </a:extLst>
          </p:cNvPr>
          <p:cNvSpPr/>
          <p:nvPr/>
        </p:nvSpPr>
        <p:spPr>
          <a:xfrm>
            <a:off x="5893127" y="3394164"/>
            <a:ext cx="5079672" cy="1296000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2C619-3FEC-307B-1778-AD97FEE12315}"/>
              </a:ext>
            </a:extLst>
          </p:cNvPr>
          <p:cNvSpPr/>
          <p:nvPr/>
        </p:nvSpPr>
        <p:spPr>
          <a:xfrm>
            <a:off x="5893127" y="4784117"/>
            <a:ext cx="5063792" cy="1695059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3383E9-9374-5C54-1D73-6D2113C0235B}"/>
              </a:ext>
            </a:extLst>
          </p:cNvPr>
          <p:cNvSpPr/>
          <p:nvPr/>
        </p:nvSpPr>
        <p:spPr>
          <a:xfrm>
            <a:off x="1915887" y="5939246"/>
            <a:ext cx="3831770" cy="517653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Il est impératif de vérifier ces données avant de certifier le volet</a:t>
            </a:r>
          </a:p>
        </p:txBody>
      </p:sp>
      <p:pic>
        <p:nvPicPr>
          <p:cNvPr id="13" name="Graphique 12" descr="Avertissement">
            <a:extLst>
              <a:ext uri="{FF2B5EF4-FFF2-40B4-BE49-F238E27FC236}">
                <a16:creationId xmlns:a16="http://schemas.microsoft.com/office/drawing/2014/main" id="{1461E8DE-5E19-B23E-83AD-573049E3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1322" y="5605033"/>
            <a:ext cx="664630" cy="66463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7C75FA4-FEFC-05E2-10E9-3F0CFF7A2AEA}"/>
              </a:ext>
            </a:extLst>
          </p:cNvPr>
          <p:cNvSpPr txBox="1"/>
          <p:nvPr/>
        </p:nvSpPr>
        <p:spPr>
          <a:xfrm>
            <a:off x="1235081" y="2176856"/>
            <a:ext cx="46414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de la formation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uniquement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les dates de formation</a:t>
            </a:r>
          </a:p>
          <a:p>
            <a:pPr algn="r"/>
            <a:r>
              <a:rPr lang="fr-FR" sz="12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 les champs avec un fond jaune seront donc à renseigner</a:t>
            </a: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Répertoire national des certifications professionnelles</a:t>
            </a:r>
          </a:p>
          <a:p>
            <a:pPr algn="r"/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la date de fin d’enregistrement </a:t>
            </a: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passée</a:t>
            </a:r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algn="r"/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apparaitra en rouge</a:t>
            </a: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Adéquation de l’action de formation au projet </a:t>
            </a: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demandeur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901A1-4344-ABE3-C523-616E56A91D37}"/>
              </a:ext>
            </a:extLst>
          </p:cNvPr>
          <p:cNvSpPr/>
          <p:nvPr/>
        </p:nvSpPr>
        <p:spPr>
          <a:xfrm>
            <a:off x="7022345" y="3849178"/>
            <a:ext cx="483918" cy="157554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937BE88-9242-91B2-57AB-F6C9355E7D61}"/>
              </a:ext>
            </a:extLst>
          </p:cNvPr>
          <p:cNvCxnSpPr>
            <a:cxnSpLocks/>
          </p:cNvCxnSpPr>
          <p:nvPr/>
        </p:nvCxnSpPr>
        <p:spPr>
          <a:xfrm>
            <a:off x="5824279" y="3954082"/>
            <a:ext cx="1224000" cy="0"/>
          </a:xfrm>
          <a:prstGeom prst="straightConnector1">
            <a:avLst/>
          </a:prstGeom>
          <a:ln>
            <a:solidFill>
              <a:srgbClr val="4E8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2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27875-E28F-6673-6F68-FB8F339D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onglet « Durée et modalité »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18935E-1C58-54C5-9206-8BEB92AF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3F140-5BA2-B5D5-B5DD-E4AB50DF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0F837B-8EE3-FEFB-2B0F-16F24445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4" y="820236"/>
            <a:ext cx="8535140" cy="845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F56763-B141-F232-46A8-E8B958781326}"/>
              </a:ext>
            </a:extLst>
          </p:cNvPr>
          <p:cNvSpPr txBox="1"/>
          <p:nvPr/>
        </p:nvSpPr>
        <p:spPr>
          <a:xfrm>
            <a:off x="424358" y="1791872"/>
            <a:ext cx="1048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Parmi les informations de l’onglet « Durée et modalité », celles recopiées sont celles encadrées en vert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D2615B-E8A2-CF93-8B20-878B3685EE7F}"/>
              </a:ext>
            </a:extLst>
          </p:cNvPr>
          <p:cNvSpPr txBox="1"/>
          <p:nvPr/>
        </p:nvSpPr>
        <p:spPr>
          <a:xfrm>
            <a:off x="909480" y="2563545"/>
            <a:ext cx="391506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heures du référentiel</a:t>
            </a: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partie Examen</a:t>
            </a: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Niveau visé à l’issue de la formation</a:t>
            </a:r>
          </a:p>
          <a:p>
            <a:pPr algn="r"/>
            <a:r>
              <a:rPr lang="fr-FR" sz="12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Pré-coche automatique du niveau visé en fonction du niveau issue du référentiel RNCP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1C11B4E-E2C5-DE0F-9A90-2E9D814C2EF9}"/>
              </a:ext>
            </a:extLst>
          </p:cNvPr>
          <p:cNvGrpSpPr/>
          <p:nvPr/>
        </p:nvGrpSpPr>
        <p:grpSpPr>
          <a:xfrm>
            <a:off x="5018716" y="2351759"/>
            <a:ext cx="6708530" cy="3686005"/>
            <a:chOff x="4818419" y="2491094"/>
            <a:chExt cx="6708530" cy="368600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72F7165-967F-947B-36C7-075CE9DD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419" y="2491094"/>
              <a:ext cx="6708530" cy="368600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47CD37-17B2-8E53-1440-76EBE7BFA01A}"/>
                </a:ext>
              </a:extLst>
            </p:cNvPr>
            <p:cNvSpPr/>
            <p:nvPr/>
          </p:nvSpPr>
          <p:spPr>
            <a:xfrm>
              <a:off x="7358743" y="2629988"/>
              <a:ext cx="1288868" cy="2128363"/>
            </a:xfrm>
            <a:prstGeom prst="rect">
              <a:avLst/>
            </a:prstGeom>
            <a:noFill/>
            <a:ln w="28575">
              <a:solidFill>
                <a:srgbClr val="008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7D776A-A7F4-CCF0-EFE2-4BD239169B18}"/>
                </a:ext>
              </a:extLst>
            </p:cNvPr>
            <p:cNvSpPr/>
            <p:nvPr/>
          </p:nvSpPr>
          <p:spPr>
            <a:xfrm>
              <a:off x="4833257" y="4178647"/>
              <a:ext cx="1584959" cy="271434"/>
            </a:xfrm>
            <a:prstGeom prst="rect">
              <a:avLst/>
            </a:prstGeom>
            <a:noFill/>
            <a:ln w="28575">
              <a:solidFill>
                <a:srgbClr val="008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8A26CA-B791-BCFD-37C9-1CCA759159B1}"/>
                </a:ext>
              </a:extLst>
            </p:cNvPr>
            <p:cNvSpPr/>
            <p:nvPr/>
          </p:nvSpPr>
          <p:spPr>
            <a:xfrm>
              <a:off x="4818419" y="5275046"/>
              <a:ext cx="6583678" cy="851513"/>
            </a:xfrm>
            <a:prstGeom prst="rect">
              <a:avLst/>
            </a:prstGeom>
            <a:noFill/>
            <a:ln w="28575">
              <a:solidFill>
                <a:srgbClr val="008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9AF8409-09A8-CB78-DD59-F3B062FC64CA}"/>
              </a:ext>
            </a:extLst>
          </p:cNvPr>
          <p:cNvSpPr txBox="1"/>
          <p:nvPr/>
        </p:nvSpPr>
        <p:spPr>
          <a:xfrm>
            <a:off x="996566" y="6177754"/>
            <a:ext cx="759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 les champs avec un fond jaune seront donc à renseigner</a:t>
            </a:r>
          </a:p>
        </p:txBody>
      </p:sp>
    </p:spTree>
    <p:extLst>
      <p:ext uri="{BB962C8B-B14F-4D97-AF65-F5344CB8AC3E}">
        <p14:creationId xmlns:p14="http://schemas.microsoft.com/office/powerpoint/2010/main" val="394099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18935E-1C58-54C5-9206-8BEB92AF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CA7408E-6BD8-D035-A914-4D5EDA1B190D}"/>
              </a:ext>
            </a:extLst>
          </p:cNvPr>
          <p:cNvGrpSpPr/>
          <p:nvPr/>
        </p:nvGrpSpPr>
        <p:grpSpPr>
          <a:xfrm>
            <a:off x="5927543" y="1802458"/>
            <a:ext cx="5347647" cy="4964344"/>
            <a:chOff x="5381896" y="2142374"/>
            <a:chExt cx="6166599" cy="58541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8CEEFC8-84B3-8DDB-9DCF-49A40B263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897" y="2142374"/>
              <a:ext cx="6160894" cy="4371354"/>
            </a:xfrm>
            <a:prstGeom prst="rect">
              <a:avLst/>
            </a:prstGeom>
            <a:effectLst/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224CED2-A3B7-AC4F-4463-695D1DF7F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0"/>
            <a:stretch/>
          </p:blipFill>
          <p:spPr>
            <a:xfrm>
              <a:off x="5381896" y="6513728"/>
              <a:ext cx="6166599" cy="1482747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E727875-E28F-6673-6F68-FB8F339D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onglet « CALENDRIER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3F140-5BA2-B5D5-B5DD-E4AB50DF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C50A76-E403-8835-4B85-F22C8D6C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4" y="643018"/>
            <a:ext cx="8580864" cy="8306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5765B2-77B6-67A7-9476-4E075B8AB40D}"/>
              </a:ext>
            </a:extLst>
          </p:cNvPr>
          <p:cNvSpPr txBox="1"/>
          <p:nvPr/>
        </p:nvSpPr>
        <p:spPr>
          <a:xfrm>
            <a:off x="478972" y="1564067"/>
            <a:ext cx="1031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Parmi les informations de l’onglet « Calendrier », celles recopiées sont celles encadrées en vert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D9F6D-B734-73ED-65AB-4ABA8553E214}"/>
              </a:ext>
            </a:extLst>
          </p:cNvPr>
          <p:cNvSpPr/>
          <p:nvPr/>
        </p:nvSpPr>
        <p:spPr>
          <a:xfrm>
            <a:off x="5913888" y="2264641"/>
            <a:ext cx="5444485" cy="843259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663E0-D8E7-1D1C-BAF2-C8069CC7D31B}"/>
              </a:ext>
            </a:extLst>
          </p:cNvPr>
          <p:cNvSpPr/>
          <p:nvPr/>
        </p:nvSpPr>
        <p:spPr>
          <a:xfrm>
            <a:off x="5913888" y="3216050"/>
            <a:ext cx="5444485" cy="2194684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70D24A-7160-E490-4A13-9FB6F37F6E1F}"/>
              </a:ext>
            </a:extLst>
          </p:cNvPr>
          <p:cNvSpPr txBox="1"/>
          <p:nvPr/>
        </p:nvSpPr>
        <p:spPr>
          <a:xfrm>
            <a:off x="478973" y="2116171"/>
            <a:ext cx="5121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durée minimum du stage en entreprise validée par </a:t>
            </a:r>
          </a:p>
          <a:p>
            <a:pPr algn="r"/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certificateur </a:t>
            </a: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document sur le référentiel précisant la durée de PAE</a:t>
            </a: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 Répartition</a:t>
            </a:r>
          </a:p>
          <a:p>
            <a:pPr algn="r"/>
            <a:r>
              <a:rPr lang="fr-FR" sz="14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Toutes les heures seront importées depuis le volet certifié</a:t>
            </a:r>
          </a:p>
          <a:p>
            <a:pPr marL="285750" indent="-285750" algn="r">
              <a:buFont typeface="Symbol" panose="05050102010706020507" pitchFamily="18" charset="2"/>
              <a:buChar char="Þ"/>
            </a:pPr>
            <a:r>
              <a:rPr lang="fr-FR" sz="14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L’import </a:t>
            </a:r>
            <a:r>
              <a:rPr lang="fr-FR" sz="1400" i="1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</a:t>
            </a:r>
            <a:r>
              <a:rPr lang="fr-FR" sz="1400" i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reste fonctionnel</a:t>
            </a:r>
          </a:p>
          <a:p>
            <a:pPr algn="r"/>
            <a:endParaRPr lang="fr-FR" sz="1400" i="1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 Jalon</a:t>
            </a: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fr-FR" sz="1400" u="sng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u="sng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 Formation à distance</a:t>
            </a:r>
            <a:endParaRPr lang="fr-FR" sz="14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44E599-85FE-F787-8056-67D0E24C55BE}"/>
              </a:ext>
            </a:extLst>
          </p:cNvPr>
          <p:cNvSpPr/>
          <p:nvPr/>
        </p:nvSpPr>
        <p:spPr>
          <a:xfrm>
            <a:off x="5913888" y="5478533"/>
            <a:ext cx="5444485" cy="625675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5CA62-1F1D-65E8-467F-AE301C473151}"/>
              </a:ext>
            </a:extLst>
          </p:cNvPr>
          <p:cNvSpPr/>
          <p:nvPr/>
        </p:nvSpPr>
        <p:spPr>
          <a:xfrm>
            <a:off x="5910124" y="6231561"/>
            <a:ext cx="5444485" cy="467441"/>
          </a:xfrm>
          <a:prstGeom prst="rect">
            <a:avLst/>
          </a:prstGeom>
          <a:noFill/>
          <a:ln w="28575">
            <a:solidFill>
              <a:srgbClr val="008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3B6427A-F0FA-BC61-5B62-A33D309EC2F8}"/>
              </a:ext>
            </a:extLst>
          </p:cNvPr>
          <p:cNvCxnSpPr/>
          <p:nvPr/>
        </p:nvCxnSpPr>
        <p:spPr>
          <a:xfrm>
            <a:off x="5539501" y="2368728"/>
            <a:ext cx="291204" cy="0"/>
          </a:xfrm>
          <a:prstGeom prst="straightConnector1">
            <a:avLst/>
          </a:prstGeom>
          <a:ln>
            <a:solidFill>
              <a:srgbClr val="0088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8514932-C02F-BFB1-E9E1-81F30FCD32A1}"/>
              </a:ext>
            </a:extLst>
          </p:cNvPr>
          <p:cNvCxnSpPr/>
          <p:nvPr/>
        </p:nvCxnSpPr>
        <p:spPr>
          <a:xfrm>
            <a:off x="5539501" y="2939141"/>
            <a:ext cx="291204" cy="0"/>
          </a:xfrm>
          <a:prstGeom prst="straightConnector1">
            <a:avLst/>
          </a:prstGeom>
          <a:ln>
            <a:solidFill>
              <a:srgbClr val="0088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203FB6B-8C09-05BA-6B4A-3E3D8B8A56FA}"/>
              </a:ext>
            </a:extLst>
          </p:cNvPr>
          <p:cNvCxnSpPr/>
          <p:nvPr/>
        </p:nvCxnSpPr>
        <p:spPr>
          <a:xfrm>
            <a:off x="5600052" y="3570512"/>
            <a:ext cx="291204" cy="0"/>
          </a:xfrm>
          <a:prstGeom prst="straightConnector1">
            <a:avLst/>
          </a:prstGeom>
          <a:ln>
            <a:solidFill>
              <a:srgbClr val="0088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6846E36-280A-90BA-B301-82D4F610A2BF}"/>
              </a:ext>
            </a:extLst>
          </p:cNvPr>
          <p:cNvCxnSpPr/>
          <p:nvPr/>
        </p:nvCxnSpPr>
        <p:spPr>
          <a:xfrm>
            <a:off x="5539501" y="5712821"/>
            <a:ext cx="291204" cy="0"/>
          </a:xfrm>
          <a:prstGeom prst="straightConnector1">
            <a:avLst/>
          </a:prstGeom>
          <a:ln>
            <a:solidFill>
              <a:srgbClr val="0088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F8C5BBA-2A2F-A36D-E9D4-136625D7BF0C}"/>
              </a:ext>
            </a:extLst>
          </p:cNvPr>
          <p:cNvCxnSpPr/>
          <p:nvPr/>
        </p:nvCxnSpPr>
        <p:spPr>
          <a:xfrm>
            <a:off x="5539501" y="6322421"/>
            <a:ext cx="291204" cy="0"/>
          </a:xfrm>
          <a:prstGeom prst="straightConnector1">
            <a:avLst/>
          </a:prstGeom>
          <a:ln>
            <a:solidFill>
              <a:srgbClr val="0088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8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27875-E28F-6673-6F68-FB8F339D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Recopie des informations de l’onglet « DEVIS »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18935E-1C58-54C5-9206-8BEB92AF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3F140-5BA2-B5D5-B5DD-E4AB50DF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AA0ACD-6730-EF29-553B-F5CBE9AE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09" y="941034"/>
            <a:ext cx="8550381" cy="8306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5D8EEE-7CC4-B718-E7D4-35077EC92FDC}"/>
              </a:ext>
            </a:extLst>
          </p:cNvPr>
          <p:cNvSpPr txBox="1"/>
          <p:nvPr/>
        </p:nvSpPr>
        <p:spPr>
          <a:xfrm>
            <a:off x="1343992" y="3500926"/>
            <a:ext cx="335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Tous les champs avec un fond jaune seront donc à renseigner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718E82-4E94-0D47-ABE4-5CB4C7EA93CE}"/>
              </a:ext>
            </a:extLst>
          </p:cNvPr>
          <p:cNvSpPr txBox="1"/>
          <p:nvPr/>
        </p:nvSpPr>
        <p:spPr>
          <a:xfrm>
            <a:off x="489528" y="1887282"/>
            <a:ext cx="110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informations de l’onglet « Devis » parties des données qui ne sont pas recopiées dans le volet d’accueil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A20262D-97C4-26FF-A3A1-0A3EA646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4" y="2915739"/>
            <a:ext cx="6134632" cy="21261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1AE5E7-3DA1-40E7-DA39-3CE780413D0C}"/>
              </a:ext>
            </a:extLst>
          </p:cNvPr>
          <p:cNvSpPr/>
          <p:nvPr/>
        </p:nvSpPr>
        <p:spPr>
          <a:xfrm>
            <a:off x="4191199" y="5316061"/>
            <a:ext cx="3911138" cy="1014756"/>
          </a:xfrm>
          <a:prstGeom prst="rect">
            <a:avLst/>
          </a:prstGeom>
          <a:solidFill>
            <a:srgbClr val="00A8A9"/>
          </a:solidFill>
          <a:ln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Une fois que toutes les informations recopiées ont été vérifiées et les champs sur fond jaune complétés, vous pouvez procéder à la signature du volet</a:t>
            </a:r>
          </a:p>
        </p:txBody>
      </p:sp>
      <p:pic>
        <p:nvPicPr>
          <p:cNvPr id="15" name="Graphique 14" descr="Avertissement">
            <a:extLst>
              <a:ext uri="{FF2B5EF4-FFF2-40B4-BE49-F238E27FC236}">
                <a16:creationId xmlns:a16="http://schemas.microsoft.com/office/drawing/2014/main" id="{581D8F7D-7DAA-464A-E85C-B730DBC07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589" y="47962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D33E6EE-8DC1-32C0-E2AC-2A4507E2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certification du volet par la signature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E4543A-9184-3019-92D0-59D2344DD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850" y="2813189"/>
            <a:ext cx="5060950" cy="2970212"/>
          </a:xfrm>
        </p:spPr>
        <p:txBody>
          <a:bodyPr/>
          <a:lstStyle/>
          <a:p>
            <a:r>
              <a:rPr lang="fr-FR" dirty="0"/>
              <a:t>Une fois toutes les informations renseignées, vous devez certifier votre saisie en signant électroniquement le volet.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EAC955-A635-606D-078A-96F4278501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CE22E-CC49-F268-4122-E166BA0C1B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366A-6295-4B6D-9C66-A5550F4E83B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9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3B1ECF4-5E1D-0FFB-FE09-366AF5378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37"/>
          <a:stretch/>
        </p:blipFill>
        <p:spPr>
          <a:xfrm>
            <a:off x="468748" y="786988"/>
            <a:ext cx="10959700" cy="2577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SIGNATURE ÉLECTRONIQUE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A285DB-8C54-4407-9AA8-03051E4F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28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371695" y="5045186"/>
            <a:ext cx="1140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buClr>
                <a:srgbClr val="00A8A9"/>
              </a:buClr>
              <a:defRPr sz="14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Si des champs sont vides ou erronés, un message vous invite à corriger votre saisie. Une fois que vous avez apporté les corrections nécessaires, retournez dans l’onglet « Signature électronique » pour vérifier votre dossier.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396520" y="3738660"/>
            <a:ext cx="11408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fois que vous avez finalisé votre saisie, lisez et acceptez les conditions générales d’intervention et les conditions particulières d’intervention.</a:t>
            </a:r>
          </a:p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Puis cliquez sur « Vérifier le dossier avant validation »</a:t>
            </a:r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6746F6C-A4CA-4D31-BA79-F55E7B6D5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1649" r="987" b="87192"/>
          <a:stretch/>
        </p:blipFill>
        <p:spPr>
          <a:xfrm>
            <a:off x="371695" y="4651861"/>
            <a:ext cx="11408229" cy="2710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C347A-05DB-485D-8EFF-15EB400F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09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8BCAB8-A57C-3D77-39D4-8E4E04A4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13" y="1103954"/>
            <a:ext cx="6563303" cy="4646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SIGNATURE ÉLECTRONIQUE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E1D1AB-E3A2-4E2C-8979-D4313E71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050" y="6368063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29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7371190" y="1446886"/>
            <a:ext cx="3757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PDF récapitulatif de votre saisie est édité. Vérifiez l’ensemble des informations et cliquez sur « Valider »</a:t>
            </a:r>
          </a:p>
        </p:txBody>
      </p:sp>
      <p:pic>
        <p:nvPicPr>
          <p:cNvPr id="12" name="Graphique 11" descr="Curseur">
            <a:extLst>
              <a:ext uri="{FF2B5EF4-FFF2-40B4-BE49-F238E27FC236}">
                <a16:creationId xmlns:a16="http://schemas.microsoft.com/office/drawing/2014/main" id="{1AD2EBF1-6295-4435-8511-BE085ECA4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1396" y="5575169"/>
            <a:ext cx="477324" cy="47732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F3A977A-9CE7-4B7E-AA7A-B09069C21055}"/>
              </a:ext>
            </a:extLst>
          </p:cNvPr>
          <p:cNvSpPr txBox="1"/>
          <p:nvPr/>
        </p:nvSpPr>
        <p:spPr>
          <a:xfrm>
            <a:off x="7670605" y="4965635"/>
            <a:ext cx="395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saisie est enregistrée et transmise au Bénéficiaire. </a:t>
            </a:r>
          </a:p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serez notifié par email de son choix d’Organisme de formation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69330F-D67F-4EC1-936F-72A336A5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650FD2-66DC-8077-C709-4C719FED2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605" y="2489983"/>
            <a:ext cx="3898357" cy="23513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35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223D0D5-C61F-B763-0D9E-C2E4DDE98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323"/>
          <a:stretch/>
        </p:blipFill>
        <p:spPr>
          <a:xfrm>
            <a:off x="3676215" y="1584431"/>
            <a:ext cx="8103577" cy="39952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CONNEXION À ATNET ET ACCÈS À LA SAISIE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7DC0B-D882-4118-974C-0246ED9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2231BBF-4AE5-4C8D-A4E4-2DFBA5B4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3" t="30173" r="3129" b="66463"/>
          <a:stretch/>
        </p:blipFill>
        <p:spPr>
          <a:xfrm>
            <a:off x="10352376" y="2743199"/>
            <a:ext cx="1296699" cy="180976"/>
          </a:xfrm>
          <a:prstGeom prst="rect">
            <a:avLst/>
          </a:prstGeom>
          <a:effectLst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249831" y="4550863"/>
            <a:ext cx="318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Saisissez l’identifiant et le mot de passe de votre espace personnel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4815280" y="4073809"/>
            <a:ext cx="4119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8A9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le menu « PTP en cours » pour arriver à la liste des dossiers PTP</a:t>
            </a:r>
          </a:p>
          <a:p>
            <a:pPr marL="342900" indent="-342900">
              <a:buClr>
                <a:srgbClr val="00A8A9"/>
              </a:buClr>
              <a:buFont typeface="+mj-lt"/>
              <a:buAutoNum type="arabicPeriod"/>
            </a:pPr>
            <a:endParaRPr lang="fr-FR" sz="1400" b="1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00A8A9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la loupe du dossier à saisir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80B9A-8FD8-4FFD-861F-5A82FC358912}"/>
              </a:ext>
            </a:extLst>
          </p:cNvPr>
          <p:cNvSpPr/>
          <p:nvPr/>
        </p:nvSpPr>
        <p:spPr>
          <a:xfrm>
            <a:off x="3611880" y="3103926"/>
            <a:ext cx="1000239" cy="243281"/>
          </a:xfrm>
          <a:prstGeom prst="rect">
            <a:avLst/>
          </a:prstGeom>
          <a:noFill/>
          <a:ln w="12700"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EBCDB-C8CA-41B3-8448-D7367B05FD17}"/>
              </a:ext>
            </a:extLst>
          </p:cNvPr>
          <p:cNvSpPr/>
          <p:nvPr/>
        </p:nvSpPr>
        <p:spPr>
          <a:xfrm>
            <a:off x="4643256" y="2666369"/>
            <a:ext cx="279714" cy="243281"/>
          </a:xfrm>
          <a:prstGeom prst="rect">
            <a:avLst/>
          </a:prstGeom>
          <a:noFill/>
          <a:ln w="28575">
            <a:solidFill>
              <a:srgbClr val="00A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Curseur">
            <a:extLst>
              <a:ext uri="{FF2B5EF4-FFF2-40B4-BE49-F238E27FC236}">
                <a16:creationId xmlns:a16="http://schemas.microsoft.com/office/drawing/2014/main" id="{8E38FB12-4BAA-4B5A-BFAE-C2C052E24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5280" y="2833687"/>
            <a:ext cx="319357" cy="319357"/>
          </a:xfrm>
          <a:prstGeom prst="rect">
            <a:avLst/>
          </a:prstGeom>
        </p:spPr>
      </p:pic>
      <p:pic>
        <p:nvPicPr>
          <p:cNvPr id="15" name="Graphique 14" descr="Curseur">
            <a:extLst>
              <a:ext uri="{FF2B5EF4-FFF2-40B4-BE49-F238E27FC236}">
                <a16:creationId xmlns:a16="http://schemas.microsoft.com/office/drawing/2014/main" id="{0B5012D2-D7D8-406E-9604-8FBBA5E0C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2619" y="3191437"/>
            <a:ext cx="319357" cy="31935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81AAEAE-5153-45A7-93B7-17D5BA930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72" y="2052697"/>
            <a:ext cx="3070156" cy="23457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12CF5-AD46-4225-B8A6-A024E8F3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73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6ABB572-720B-2B54-B32E-FBAA9A9E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8" y="2312573"/>
            <a:ext cx="11417411" cy="30083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L’ANNULATION DU DOSSIER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11A54A-D385-446F-944E-391D720B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30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422745" y="1894976"/>
            <a:ext cx="779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l’onglet « Refuser », vous pouvez refuser la demande du bénéficiaire.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6491217" y="4102891"/>
            <a:ext cx="411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saisir le motif de refus dans la liste déroulante et cliquez sur « supprimer »</a:t>
            </a:r>
          </a:p>
        </p:txBody>
      </p:sp>
      <p:pic>
        <p:nvPicPr>
          <p:cNvPr id="11" name="Graphique 10" descr="Curseur">
            <a:extLst>
              <a:ext uri="{FF2B5EF4-FFF2-40B4-BE49-F238E27FC236}">
                <a16:creationId xmlns:a16="http://schemas.microsoft.com/office/drawing/2014/main" id="{F24A2E4A-C2EC-4B64-BCFE-6706B87F6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549" y="3197502"/>
            <a:ext cx="350742" cy="35074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DEE7A1-8F71-4F32-AA20-26983F3A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13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A9AF8A-663B-43E6-9C5A-78DE18B08E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0025" y="6243638"/>
            <a:ext cx="56197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31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7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40B8D538-43BD-3753-C2AC-8B369C2BE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" y="1490292"/>
            <a:ext cx="11987370" cy="31470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DIFFÉRENTS ONGLETS DE SAISIE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F76211-5FDB-4BD1-8E20-19B14887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8233229" y="900748"/>
            <a:ext cx="305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pouvez enregistrer votre saisie à tout moment.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1322698" y="5095717"/>
            <a:ext cx="10712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L’espace dédié à votre saisie se compose de différents onglets, cliquez sur chaque rubrique pour saisir votre volet.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B7C6D3C-CB08-47AA-83B8-259849D6733E}"/>
              </a:ext>
            </a:extLst>
          </p:cNvPr>
          <p:cNvSpPr/>
          <p:nvPr/>
        </p:nvSpPr>
        <p:spPr>
          <a:xfrm>
            <a:off x="9309061" y="1278329"/>
            <a:ext cx="2049216" cy="2796951"/>
          </a:xfrm>
          <a:prstGeom prst="arc">
            <a:avLst/>
          </a:prstGeom>
          <a:ln>
            <a:solidFill>
              <a:srgbClr val="00A8A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 descr="Curseur">
            <a:extLst>
              <a:ext uri="{FF2B5EF4-FFF2-40B4-BE49-F238E27FC236}">
                <a16:creationId xmlns:a16="http://schemas.microsoft.com/office/drawing/2014/main" id="{D6D0650D-9D18-4D50-9B1D-37EF2B5B3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9604" y="4565585"/>
            <a:ext cx="380813" cy="380813"/>
          </a:xfrm>
          <a:prstGeom prst="rect">
            <a:avLst/>
          </a:prstGeom>
        </p:spPr>
      </p:pic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207F792-9902-4947-AF18-1484405B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7273E4D-D9AD-C6A1-AAC0-A56D42A2D08F}"/>
              </a:ext>
            </a:extLst>
          </p:cNvPr>
          <p:cNvSpPr/>
          <p:nvPr/>
        </p:nvSpPr>
        <p:spPr>
          <a:xfrm rot="3008150" flipH="1">
            <a:off x="4315638" y="3152486"/>
            <a:ext cx="511035" cy="914744"/>
          </a:xfrm>
          <a:prstGeom prst="arc">
            <a:avLst>
              <a:gd name="adj1" fmla="val 16579984"/>
              <a:gd name="adj2" fmla="val 3823115"/>
            </a:avLst>
          </a:prstGeom>
          <a:ln>
            <a:solidFill>
              <a:srgbClr val="00A8A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96930C7-DFCD-3A2A-F53B-0C6AD940C7E4}"/>
              </a:ext>
            </a:extLst>
          </p:cNvPr>
          <p:cNvGrpSpPr/>
          <p:nvPr/>
        </p:nvGrpSpPr>
        <p:grpSpPr>
          <a:xfrm>
            <a:off x="4985202" y="2906915"/>
            <a:ext cx="2037806" cy="702944"/>
            <a:chOff x="1785257" y="5617029"/>
            <a:chExt cx="2037806" cy="7029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BC219D-6BE2-98A0-B71C-98FDB7810492}"/>
                </a:ext>
              </a:extLst>
            </p:cNvPr>
            <p:cNvSpPr/>
            <p:nvPr/>
          </p:nvSpPr>
          <p:spPr>
            <a:xfrm>
              <a:off x="1785257" y="5617029"/>
              <a:ext cx="2037806" cy="7029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C62D88F-AC64-380B-F281-48BFEAF8EEA1}"/>
                </a:ext>
              </a:extLst>
            </p:cNvPr>
            <p:cNvSpPr txBox="1"/>
            <p:nvPr/>
          </p:nvSpPr>
          <p:spPr>
            <a:xfrm>
              <a:off x="1909126" y="5698660"/>
              <a:ext cx="18375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A8A9"/>
                </a:buClr>
              </a:pPr>
              <a:r>
                <a:rPr lang="fr-FR" sz="1600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Fonctionnalité détaillée plus loin</a:t>
              </a:r>
            </a:p>
          </p:txBody>
        </p:sp>
      </p:grpSp>
      <p:pic>
        <p:nvPicPr>
          <p:cNvPr id="21" name="Image 2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EDCCF20-F278-B473-8624-619B10FFD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86032">
            <a:off x="4694271" y="2468285"/>
            <a:ext cx="1031192" cy="1031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97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A46A7EA-D0C2-9D20-14A3-906DF4D4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4" y="2267024"/>
            <a:ext cx="11053006" cy="407857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C890CA-A093-4B23-B622-08635D00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7EEBB-0076-4B3E-BDE4-45AB7E9E4127}"/>
              </a:ext>
            </a:extLst>
          </p:cNvPr>
          <p:cNvSpPr txBox="1"/>
          <p:nvPr/>
        </p:nvSpPr>
        <p:spPr>
          <a:xfrm>
            <a:off x="583154" y="1132418"/>
            <a:ext cx="10977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cet onglet, les données administratives générales de votre organisme de formation sont reprises des informations déjà saisie dans le menu « Votre Identité »  : n’hésitez pas à les vérifier et à les modifier si nécessaire.</a:t>
            </a:r>
          </a:p>
          <a:p>
            <a:endParaRPr lang="fr-FR" sz="1400" b="1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Complétez les informations manquantes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8C541B-9C0C-4F65-B2B8-3AFA98F8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E346B-8E53-8EE4-E714-54B6B9D3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« PRESTATAIRE » </a:t>
            </a:r>
            <a:r>
              <a:rPr lang="fr-FR" sz="2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- 1/2</a:t>
            </a:r>
            <a:endParaRPr lang="fr-FR" sz="3000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47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BC6D5ED7-E467-DBF7-ED63-51D71DA8717E}"/>
              </a:ext>
            </a:extLst>
          </p:cNvPr>
          <p:cNvGrpSpPr/>
          <p:nvPr/>
        </p:nvGrpSpPr>
        <p:grpSpPr>
          <a:xfrm>
            <a:off x="855737" y="928023"/>
            <a:ext cx="9760542" cy="5776189"/>
            <a:chOff x="855737" y="928023"/>
            <a:chExt cx="9760542" cy="57761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BE4CB01-5971-759A-64AA-3982A13B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737" y="928023"/>
              <a:ext cx="9758355" cy="5503257"/>
            </a:xfrm>
            <a:prstGeom prst="rect">
              <a:avLst/>
            </a:prstGeom>
            <a:effectLst/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D1FF854-72A4-F3CC-E02E-0A88CCFAD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737" y="5241045"/>
              <a:ext cx="9760542" cy="1463167"/>
            </a:xfrm>
            <a:prstGeom prst="rect">
              <a:avLst/>
            </a:prstGeom>
          </p:spPr>
        </p:pic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B71B59-4E24-459E-97B1-2C6491E3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6521" y="6600621"/>
            <a:ext cx="4445479" cy="248669"/>
          </a:xfrm>
        </p:spPr>
        <p:txBody>
          <a:bodyPr/>
          <a:lstStyle/>
          <a:p>
            <a:r>
              <a:rPr lang="fr-FR" dirty="0"/>
              <a:t>Saisir le volet Organisme de Formation - DISPOSITIF PTP - Transitions Pro - JUIN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« PRESTATAIRE » </a:t>
            </a:r>
            <a:r>
              <a:rPr lang="fr-FR" sz="2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- 2/2</a:t>
            </a:r>
            <a:endParaRPr lang="fr-FR" sz="3000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C29ABF-72A5-47F5-919C-7186C6F4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139698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3695413" y="4298298"/>
            <a:ext cx="721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le lieu de formation est différent du siège de l’organisme de formation mentionné ci-dessus, choisir « oui » et saisissez l’adresse du lieu de 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6E7E9F-EA35-47C2-B8DD-D8CA0BDB952A}"/>
              </a:ext>
            </a:extLst>
          </p:cNvPr>
          <p:cNvSpPr txBox="1"/>
          <p:nvPr/>
        </p:nvSpPr>
        <p:spPr>
          <a:xfrm>
            <a:off x="3690779" y="4875555"/>
            <a:ext cx="676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buClr>
                <a:srgbClr val="00A8A9"/>
              </a:buClr>
              <a:defRPr sz="140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200" dirty="0"/>
              <a:t>Si l’adresse de facturation n’est pas la même que celle renseignée en haut de page, choisissez « oui » et saisissez l’adresse du lieu d 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22C1FB-4C65-46FC-81C4-E43C7DFC6AF4}"/>
              </a:ext>
            </a:extLst>
          </p:cNvPr>
          <p:cNvSpPr txBox="1"/>
          <p:nvPr/>
        </p:nvSpPr>
        <p:spPr>
          <a:xfrm>
            <a:off x="4011896" y="2734172"/>
            <a:ext cx="684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 saisissez les coordonnées de la personne en charge du dossier du bénéficiaire.</a:t>
            </a:r>
          </a:p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Cette personne sera contactée sur ces coordonnées 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(mail et téléphone)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</a:p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Transitions  Pro.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B034D-8F3F-4045-BC26-3157A64DB889}"/>
              </a:ext>
            </a:extLst>
          </p:cNvPr>
          <p:cNvSpPr/>
          <p:nvPr/>
        </p:nvSpPr>
        <p:spPr>
          <a:xfrm>
            <a:off x="2851889" y="2666824"/>
            <a:ext cx="1016147" cy="771505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EEA2C-EEE3-4A92-871B-4212A1664499}"/>
              </a:ext>
            </a:extLst>
          </p:cNvPr>
          <p:cNvSpPr/>
          <p:nvPr/>
        </p:nvSpPr>
        <p:spPr>
          <a:xfrm>
            <a:off x="2785299" y="4376218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BF4B9-30DC-49A2-9024-445B2AF2E1D5}"/>
              </a:ext>
            </a:extLst>
          </p:cNvPr>
          <p:cNvSpPr/>
          <p:nvPr/>
        </p:nvSpPr>
        <p:spPr>
          <a:xfrm>
            <a:off x="2780664" y="4908866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Curseur">
            <a:extLst>
              <a:ext uri="{FF2B5EF4-FFF2-40B4-BE49-F238E27FC236}">
                <a16:creationId xmlns:a16="http://schemas.microsoft.com/office/drawing/2014/main" id="{ED023DBE-20A1-43D7-9296-B46840E1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430402">
            <a:off x="3761307" y="6037393"/>
            <a:ext cx="380813" cy="38081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CFC0DFC-BAF7-DAD4-2CD2-4A4E627A4323}"/>
              </a:ext>
            </a:extLst>
          </p:cNvPr>
          <p:cNvSpPr txBox="1"/>
          <p:nvPr/>
        </p:nvSpPr>
        <p:spPr>
          <a:xfrm>
            <a:off x="4062414" y="5925237"/>
            <a:ext cx="505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pouvez mettre à jour vos coordonnées bancaires en cliquant ici, pour importer votre nouveau RIB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E12624-4204-AD9F-7D5E-D7A14B5D2BC3}"/>
              </a:ext>
            </a:extLst>
          </p:cNvPr>
          <p:cNvSpPr txBox="1"/>
          <p:nvPr/>
        </p:nvSpPr>
        <p:spPr>
          <a:xfrm>
            <a:off x="3122417" y="1230838"/>
            <a:ext cx="545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les données de certification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Qualiopi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sont reprises du menu « Certifications », et ne sont donc pas modifiables à cet endroit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81A301-84AB-F858-A459-DA1E814C4DF3}"/>
              </a:ext>
            </a:extLst>
          </p:cNvPr>
          <p:cNvSpPr/>
          <p:nvPr/>
        </p:nvSpPr>
        <p:spPr>
          <a:xfrm>
            <a:off x="1976678" y="1146931"/>
            <a:ext cx="915360" cy="646332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0A2AD7-2443-A27D-2D20-20C945D61A51}"/>
              </a:ext>
            </a:extLst>
          </p:cNvPr>
          <p:cNvSpPr/>
          <p:nvPr/>
        </p:nvSpPr>
        <p:spPr>
          <a:xfrm>
            <a:off x="2399344" y="1948017"/>
            <a:ext cx="952109" cy="645266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12AC22-13CE-D3EA-6CA0-CBA9027C2A90}"/>
              </a:ext>
            </a:extLst>
          </p:cNvPr>
          <p:cNvSpPr txBox="1"/>
          <p:nvPr/>
        </p:nvSpPr>
        <p:spPr>
          <a:xfrm>
            <a:off x="3456432" y="2010640"/>
            <a:ext cx="666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comme pour la certification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Qualiopi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les données Accréditation sont reprises du menu « Certifications », et ne sont donc pas modifiables à cet endroit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9AF39A-587F-1845-3E63-AC1BC88EC525}"/>
              </a:ext>
            </a:extLst>
          </p:cNvPr>
          <p:cNvSpPr/>
          <p:nvPr/>
        </p:nvSpPr>
        <p:spPr>
          <a:xfrm>
            <a:off x="2568120" y="3788012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D9EBD80-6EE6-CA17-78E6-256783400926}"/>
              </a:ext>
            </a:extLst>
          </p:cNvPr>
          <p:cNvSpPr txBox="1"/>
          <p:nvPr/>
        </p:nvSpPr>
        <p:spPr>
          <a:xfrm>
            <a:off x="3707197" y="3808969"/>
            <a:ext cx="454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Indiquez ici si vous avez un organisme co-contractant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3DF463E-DD65-80B2-4786-AAB7CE9A3965}"/>
              </a:ext>
            </a:extLst>
          </p:cNvPr>
          <p:cNvSpPr txBox="1"/>
          <p:nvPr/>
        </p:nvSpPr>
        <p:spPr>
          <a:xfrm rot="20167048">
            <a:off x="2909595" y="2515362"/>
            <a:ext cx="579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</a:rPr>
              <a:t>NON MULTI RIB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87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2A872D19-081A-D451-D7C9-35BBF224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6" y="1099849"/>
            <a:ext cx="10701672" cy="5427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DE L’ONGLET « PRESTATAIRE » </a:t>
            </a:r>
            <a:r>
              <a:rPr lang="fr-FR" sz="2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- 2/2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C29ABF-72A5-47F5-919C-7186C6F4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A45044-EA48-4281-94E9-D1F8B6CA9B35}"/>
              </a:ext>
            </a:extLst>
          </p:cNvPr>
          <p:cNvSpPr txBox="1"/>
          <p:nvPr/>
        </p:nvSpPr>
        <p:spPr>
          <a:xfrm>
            <a:off x="3913648" y="5868874"/>
            <a:ext cx="464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pouvez mettre à jour vos coordonnées bancaires en vous rendant dans le menu « RIB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56DAF-0F50-407B-ACA5-7B4452118AFC}"/>
              </a:ext>
            </a:extLst>
          </p:cNvPr>
          <p:cNvSpPr txBox="1"/>
          <p:nvPr/>
        </p:nvSpPr>
        <p:spPr>
          <a:xfrm>
            <a:off x="3347551" y="4271146"/>
            <a:ext cx="721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le lieu de formation est différent du siège de l’organisme de formation mentionné ci-dessus, choisir « oui » et saisissez l’adresse du lieu de 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6E7E9F-EA35-47C2-B8DD-D8CA0BDB952A}"/>
              </a:ext>
            </a:extLst>
          </p:cNvPr>
          <p:cNvSpPr txBox="1"/>
          <p:nvPr/>
        </p:nvSpPr>
        <p:spPr>
          <a:xfrm>
            <a:off x="3347551" y="4782483"/>
            <a:ext cx="676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buClr>
                <a:srgbClr val="00A8A9"/>
              </a:buClr>
              <a:defRPr sz="140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200" dirty="0"/>
              <a:t>Si l’adresse de facturation n’est pas la même que celle renseignée en haut de page, choisissez « oui » et saisissez l’adresse du lieu d 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22C1FB-4C65-46FC-81C4-E43C7DFC6AF4}"/>
              </a:ext>
            </a:extLst>
          </p:cNvPr>
          <p:cNvSpPr txBox="1"/>
          <p:nvPr/>
        </p:nvSpPr>
        <p:spPr>
          <a:xfrm>
            <a:off x="3707095" y="2838680"/>
            <a:ext cx="684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 saisissez les coordonnées de la personne en charge du dossier du bénéficiaire.</a:t>
            </a:r>
          </a:p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Cette personne sera contactée sur ces coordonnées 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(mail et téléphone)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</a:p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Transitions  Pro.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B034D-8F3F-4045-BC26-3157A64DB889}"/>
              </a:ext>
            </a:extLst>
          </p:cNvPr>
          <p:cNvSpPr/>
          <p:nvPr/>
        </p:nvSpPr>
        <p:spPr>
          <a:xfrm>
            <a:off x="2547088" y="2771332"/>
            <a:ext cx="1016147" cy="771505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EEA2C-EEE3-4A92-871B-4212A1664499}"/>
              </a:ext>
            </a:extLst>
          </p:cNvPr>
          <p:cNvSpPr/>
          <p:nvPr/>
        </p:nvSpPr>
        <p:spPr>
          <a:xfrm>
            <a:off x="2437437" y="4349066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BF4B9-30DC-49A2-9024-445B2AF2E1D5}"/>
              </a:ext>
            </a:extLst>
          </p:cNvPr>
          <p:cNvSpPr/>
          <p:nvPr/>
        </p:nvSpPr>
        <p:spPr>
          <a:xfrm>
            <a:off x="2432802" y="4881714"/>
            <a:ext cx="791842" cy="259515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B71B59-4E24-459E-97B1-2C6491E3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E12624-4204-AD9F-7D5E-D7A14B5D2BC3}"/>
              </a:ext>
            </a:extLst>
          </p:cNvPr>
          <p:cNvSpPr txBox="1"/>
          <p:nvPr/>
        </p:nvSpPr>
        <p:spPr>
          <a:xfrm>
            <a:off x="2817616" y="1335346"/>
            <a:ext cx="545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les données de certification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Qualiopi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sont reprises du menu « Certifications », et ne sont donc pas modifiables à cet endroit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81A301-84AB-F858-A459-DA1E814C4DF3}"/>
              </a:ext>
            </a:extLst>
          </p:cNvPr>
          <p:cNvSpPr/>
          <p:nvPr/>
        </p:nvSpPr>
        <p:spPr>
          <a:xfrm>
            <a:off x="1671877" y="1335345"/>
            <a:ext cx="915360" cy="562425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0A2AD7-2443-A27D-2D20-20C945D61A51}"/>
              </a:ext>
            </a:extLst>
          </p:cNvPr>
          <p:cNvSpPr/>
          <p:nvPr/>
        </p:nvSpPr>
        <p:spPr>
          <a:xfrm>
            <a:off x="2094544" y="2052525"/>
            <a:ext cx="915360" cy="55683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12AC22-13CE-D3EA-6CA0-CBA9027C2A90}"/>
              </a:ext>
            </a:extLst>
          </p:cNvPr>
          <p:cNvSpPr txBox="1"/>
          <p:nvPr/>
        </p:nvSpPr>
        <p:spPr>
          <a:xfrm>
            <a:off x="3151631" y="2115148"/>
            <a:ext cx="666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comme pour la certification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Qualiopi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les données Accréditation sont reprises du menu « Certifications », et ne sont donc pas modifiables à cet endroit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8E72F2-4785-E88B-D017-C4AE28E470E7}"/>
              </a:ext>
            </a:extLst>
          </p:cNvPr>
          <p:cNvSpPr/>
          <p:nvPr/>
        </p:nvSpPr>
        <p:spPr>
          <a:xfrm>
            <a:off x="539763" y="5483121"/>
            <a:ext cx="3373885" cy="1017272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0AE8D9-19C3-A7DB-3CF7-BA54553CCB3B}"/>
              </a:ext>
            </a:extLst>
          </p:cNvPr>
          <p:cNvSpPr txBox="1"/>
          <p:nvPr/>
        </p:nvSpPr>
        <p:spPr>
          <a:xfrm rot="20167048">
            <a:off x="2604794" y="2515362"/>
            <a:ext cx="579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</a:rPr>
              <a:t>MULTI RIB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BEED5F-604A-3BE0-C52C-4E846F6FBAE2}"/>
              </a:ext>
            </a:extLst>
          </p:cNvPr>
          <p:cNvSpPr/>
          <p:nvPr/>
        </p:nvSpPr>
        <p:spPr>
          <a:xfrm>
            <a:off x="2288714" y="3813725"/>
            <a:ext cx="791842" cy="307777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54EA75A-DD78-8C61-0329-6C948F55B257}"/>
              </a:ext>
            </a:extLst>
          </p:cNvPr>
          <p:cNvSpPr txBox="1"/>
          <p:nvPr/>
        </p:nvSpPr>
        <p:spPr>
          <a:xfrm>
            <a:off x="3427791" y="3834682"/>
            <a:ext cx="454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Indiquez ici si vous avez un organisme co-contractant</a:t>
            </a:r>
            <a:endParaRPr lang="fr-FR" sz="12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88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D846CC1-1DA2-116C-DE0F-FD84F7F0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2" y="1227428"/>
            <a:ext cx="10699407" cy="49000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DU BILAN DE POSITIONNEMENT </a:t>
            </a:r>
            <a:r>
              <a:rPr lang="fr-FR" sz="2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- 1/2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F9636E-C777-4580-AB38-651B6486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3F610-2DB9-4EE0-BEED-61A89F03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3B46EE-1816-6488-5CFB-3754419D0885}"/>
              </a:ext>
            </a:extLst>
          </p:cNvPr>
          <p:cNvSpPr txBox="1"/>
          <p:nvPr/>
        </p:nvSpPr>
        <p:spPr>
          <a:xfrm>
            <a:off x="299273" y="730487"/>
            <a:ext cx="10977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cet onglet, renseignez les informations concernant le bilan de positionnement du bénéficiaire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56FA06-4FDA-240B-D9D2-949E379833B4}"/>
              </a:ext>
            </a:extLst>
          </p:cNvPr>
          <p:cNvSpPr txBox="1"/>
          <p:nvPr/>
        </p:nvSpPr>
        <p:spPr>
          <a:xfrm>
            <a:off x="3060257" y="1976846"/>
            <a:ext cx="82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 bouton « 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Excel 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vous permet d’exporter la trame du bilan de positionnement sous format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 bouton « 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Excel 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vous permet d’importer le bilan de positionnement fait dans le fichier </a:t>
            </a:r>
            <a:r>
              <a:rPr lang="fr-FR" sz="1200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directement dans le volet. </a:t>
            </a:r>
            <a:r>
              <a:rPr lang="fr-FR" sz="12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dans cette option, il faut respecter le format du fichier donner dans l’export.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4CBB58-2EAE-D89D-ABC0-6CBB512CD1C4}"/>
              </a:ext>
            </a:extLst>
          </p:cNvPr>
          <p:cNvSpPr/>
          <p:nvPr/>
        </p:nvSpPr>
        <p:spPr>
          <a:xfrm>
            <a:off x="722812" y="1976846"/>
            <a:ext cx="2194560" cy="348344"/>
          </a:xfrm>
          <a:prstGeom prst="rect">
            <a:avLst/>
          </a:prstGeom>
          <a:noFill/>
          <a:ln w="28575">
            <a:solidFill>
              <a:srgbClr val="00A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C87B6767-A82C-9181-53AE-F6B7E2D94ADF}"/>
              </a:ext>
            </a:extLst>
          </p:cNvPr>
          <p:cNvCxnSpPr>
            <a:cxnSpLocks/>
          </p:cNvCxnSpPr>
          <p:nvPr/>
        </p:nvCxnSpPr>
        <p:spPr>
          <a:xfrm>
            <a:off x="2055223" y="3923212"/>
            <a:ext cx="1676400" cy="574765"/>
          </a:xfrm>
          <a:prstGeom prst="bentConnector3">
            <a:avLst>
              <a:gd name="adj1" fmla="val 50000"/>
            </a:avLst>
          </a:prstGeom>
          <a:ln w="19050">
            <a:solidFill>
              <a:srgbClr val="00A8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50232004-B5A2-05DF-D475-55C4929402D5}"/>
              </a:ext>
            </a:extLst>
          </p:cNvPr>
          <p:cNvCxnSpPr>
            <a:cxnSpLocks/>
          </p:cNvCxnSpPr>
          <p:nvPr/>
        </p:nvCxnSpPr>
        <p:spPr>
          <a:xfrm flipV="1">
            <a:off x="2055223" y="4497977"/>
            <a:ext cx="1676400" cy="448492"/>
          </a:xfrm>
          <a:prstGeom prst="bentConnector3">
            <a:avLst/>
          </a:prstGeom>
          <a:ln w="19050">
            <a:solidFill>
              <a:srgbClr val="00A8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FB655B07-B0D6-B817-7CD2-BD8C5D718109}"/>
              </a:ext>
            </a:extLst>
          </p:cNvPr>
          <p:cNvCxnSpPr>
            <a:cxnSpLocks/>
          </p:cNvCxnSpPr>
          <p:nvPr/>
        </p:nvCxnSpPr>
        <p:spPr>
          <a:xfrm flipV="1">
            <a:off x="2312126" y="4497977"/>
            <a:ext cx="1419497" cy="1406434"/>
          </a:xfrm>
          <a:prstGeom prst="bentConnector3">
            <a:avLst>
              <a:gd name="adj1" fmla="val 40798"/>
            </a:avLst>
          </a:prstGeom>
          <a:ln w="19050">
            <a:solidFill>
              <a:srgbClr val="00A8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B45DFA93-5D09-A2BB-591E-7844ABD0694B}"/>
              </a:ext>
            </a:extLst>
          </p:cNvPr>
          <p:cNvSpPr txBox="1"/>
          <p:nvPr/>
        </p:nvSpPr>
        <p:spPr>
          <a:xfrm>
            <a:off x="3731623" y="4210594"/>
            <a:ext cx="488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2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 boutons vous permettent de rajouter une nouvelle ligne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6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B3DB04C-C150-3286-2529-EFD9F7E3811C}"/>
              </a:ext>
            </a:extLst>
          </p:cNvPr>
          <p:cNvGrpSpPr/>
          <p:nvPr/>
        </p:nvGrpSpPr>
        <p:grpSpPr>
          <a:xfrm>
            <a:off x="1286934" y="1012199"/>
            <a:ext cx="9009820" cy="5575679"/>
            <a:chOff x="1447398" y="125180"/>
            <a:chExt cx="9266723" cy="583375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A78CA5F-8F5C-21EC-4DB5-AAF4100C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398" y="125180"/>
              <a:ext cx="9266723" cy="5669771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03B506A-59C1-4888-025C-50C410F9B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46"/>
            <a:stretch/>
          </p:blipFill>
          <p:spPr>
            <a:xfrm>
              <a:off x="1455018" y="4198564"/>
              <a:ext cx="9259103" cy="1760373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96FEC1A-A9AF-4E78-9674-8E23718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SAISIE DU BILAN DE POSITIONNEMENT </a:t>
            </a:r>
            <a:r>
              <a:rPr lang="fr-FR" sz="2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- 2/2</a:t>
            </a:r>
            <a:endParaRPr lang="fr-FR" sz="3000" b="1" dirty="0">
              <a:solidFill>
                <a:srgbClr val="00A8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F9636E-C777-4580-AB38-651B6486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45" y="6244206"/>
            <a:ext cx="562155" cy="365125"/>
          </a:xfrm>
        </p:spPr>
        <p:txBody>
          <a:bodyPr/>
          <a:lstStyle/>
          <a:p>
            <a:fld id="{C51E366A-6295-4B6D-9C66-A5550F4E83B2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3F610-2DB9-4EE0-BEED-61A89F03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Saisir le volet Organisme de Formation - DISPOSITIF PTP - Transitions Pro - JUIN 2023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3B46EE-1816-6488-5CFB-3754419D0885}"/>
              </a:ext>
            </a:extLst>
          </p:cNvPr>
          <p:cNvSpPr txBox="1"/>
          <p:nvPr/>
        </p:nvSpPr>
        <p:spPr>
          <a:xfrm>
            <a:off x="299273" y="730487"/>
            <a:ext cx="10977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cet onglet, renseignez les informations concernant le bilan de positionnement du bénéficiaire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99867F-2F20-ED0D-9F9F-4009BF35EE07}"/>
              </a:ext>
            </a:extLst>
          </p:cNvPr>
          <p:cNvSpPr txBox="1"/>
          <p:nvPr/>
        </p:nvSpPr>
        <p:spPr>
          <a:xfrm>
            <a:off x="3412608" y="5997019"/>
            <a:ext cx="547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vous utilisez l’import </a:t>
            </a:r>
            <a:r>
              <a:rPr lang="fr-FR" sz="1400" b="1" dirty="0" err="1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</a:t>
            </a:r>
            <a:r>
              <a:rPr lang="fr-FR" sz="1400" b="1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date d’import et le fichier seront intégrés automatiquement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813EC6-6800-8E0A-9B6A-571FA140C6E3}"/>
              </a:ext>
            </a:extLst>
          </p:cNvPr>
          <p:cNvSpPr txBox="1"/>
          <p:nvPr/>
        </p:nvSpPr>
        <p:spPr>
          <a:xfrm>
            <a:off x="3412608" y="3301212"/>
            <a:ext cx="666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Ici, indiquez si la formation s’inscrit dans la suite d’une VAE partielle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D04C0D-590A-2493-120D-4560CF4B16CF}"/>
              </a:ext>
            </a:extLst>
          </p:cNvPr>
          <p:cNvSpPr txBox="1"/>
          <p:nvPr/>
        </p:nvSpPr>
        <p:spPr>
          <a:xfrm>
            <a:off x="3412607" y="3990823"/>
            <a:ext cx="666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indiquer si un aménagement est nécessaire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0E5E44-1145-589A-35B9-A7114A045CE9}"/>
              </a:ext>
            </a:extLst>
          </p:cNvPr>
          <p:cNvSpPr txBox="1"/>
          <p:nvPr/>
        </p:nvSpPr>
        <p:spPr>
          <a:xfrm>
            <a:off x="3412607" y="4546737"/>
            <a:ext cx="698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8A9"/>
              </a:buClr>
            </a:pPr>
            <a:r>
              <a:rPr lang="fr-FR" sz="1400" dirty="0">
                <a:solidFill>
                  <a:srgbClr val="00A8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Veuillez indiquer si le bénéficiaire a une reconnaissance de travailleur handicapé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197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P8ao85f9"/>
  <p:tag name="ARTICULATE_DESIGN_ID_THEME_ATEPEDIA" val="iW9XFUnA"/>
  <p:tag name="ARTICULATE_DESIGN_ID_1_THEME_ATEPEDIA" val="18hhGqTz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HEME_ATEpedi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ATEpedia" id="{FB7EF56C-23CA-4827-AE1B-477204A16F39}" vid="{B340FE13-85F6-4F6A-8642-0420CC9C5A2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22F3B9AA5D74D8DAD120E6CD9A12B" ma:contentTypeVersion="9" ma:contentTypeDescription="Crée un document." ma:contentTypeScope="" ma:versionID="def8120b4146460a76fbb53ad55985ba">
  <xsd:schema xmlns:xsd="http://www.w3.org/2001/XMLSchema" xmlns:xs="http://www.w3.org/2001/XMLSchema" xmlns:p="http://schemas.microsoft.com/office/2006/metadata/properties" xmlns:ns2="4cf3a083-ed76-413e-b497-2c252c040b8f" xmlns:ns3="5f97f714-1877-4d96-86c0-f59ac7dcc28f" targetNamespace="http://schemas.microsoft.com/office/2006/metadata/properties" ma:root="true" ma:fieldsID="84b3958ef5358c281f7800e69fdfdbcc" ns2:_="" ns3:_="">
    <xsd:import namespace="4cf3a083-ed76-413e-b497-2c252c040b8f"/>
    <xsd:import namespace="5f97f714-1877-4d96-86c0-f59ac7dcc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3a083-ed76-413e-b497-2c252c040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7f714-1877-4d96-86c0-f59ac7dcc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141E48-9C88-426A-9996-013904CA6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f3a083-ed76-413e-b497-2c252c040b8f"/>
    <ds:schemaRef ds:uri="5f97f714-1877-4d96-86c0-f59ac7dcc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15422-1446-4AB7-9120-F157E6C7A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91D8C-F57C-44F3-AF6F-EB2F2E80C8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THEME_ATEpedia</Template>
  <TotalTime>1910</TotalTime>
  <Words>2758</Words>
  <Application>Microsoft Office PowerPoint</Application>
  <PresentationFormat>Grand écran</PresentationFormat>
  <Paragraphs>290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Symbol</vt:lpstr>
      <vt:lpstr>Wingdings</vt:lpstr>
      <vt:lpstr>1_THEME_ATEpedia</vt:lpstr>
      <vt:lpstr>SAISIE DU  DISPOSITIF PTP</vt:lpstr>
      <vt:lpstr>Présentation PowerPoint</vt:lpstr>
      <vt:lpstr>CONNEXION À ATNET ET ACCÈS À LA SAISIE</vt:lpstr>
      <vt:lpstr>LES DIFFÉRENTS ONGLETS DE SAISIE</vt:lpstr>
      <vt:lpstr>LA SAISIE DE L’ONGLET « PRESTATAIRE » - 1/2</vt:lpstr>
      <vt:lpstr>LA SAISIE DE L’ONGLET « PRESTATAIRE » - 2/2</vt:lpstr>
      <vt:lpstr>LA SAISIE DE L’ONGLET « PRESTATAIRE » - 2/2</vt:lpstr>
      <vt:lpstr>LA SAISIE DU BILAN DE POSITIONNEMENT - 1/2</vt:lpstr>
      <vt:lpstr>LA SAISIE DU BILAN DE POSITIONNEMENT - 2/2</vt:lpstr>
      <vt:lpstr>Présentation PowerPoint</vt:lpstr>
      <vt:lpstr>Présentation PowerPoint</vt:lpstr>
      <vt:lpstr>Présentation PowerPoint</vt:lpstr>
      <vt:lpstr>LA SAISIE DES DURÉES ET MODALITÉS</vt:lpstr>
      <vt:lpstr>LA SAISIE DE L’ONGLET CALENDRIER – 1/4</vt:lpstr>
      <vt:lpstr>LA SAISIE DE L’ONGLET CALENDRIER – 2/4 </vt:lpstr>
      <vt:lpstr>LA SAISIE DE L’ONGLET CALENDRIER – 3/4 Utiliser LE model de calendrier EXCEL</vt:lpstr>
      <vt:lpstr>LA SAISIE DE L’ONGLET CALENDRIER – 4/4 Pour la formation à distance</vt:lpstr>
      <vt:lpstr>Présentation PowerPoint</vt:lpstr>
      <vt:lpstr>Duplication d’un volet PTP</vt:lpstr>
      <vt:lpstr>Détection d’une DEMANDE certifiée</vt:lpstr>
      <vt:lpstr>ONGLET « BILAN DE POSITIONNEMENT »</vt:lpstr>
      <vt:lpstr>onglet « action de formation » - 1/2</vt:lpstr>
      <vt:lpstr>onglet « action de formation » - 2/2</vt:lpstr>
      <vt:lpstr>onglet « Durée et modalité »</vt:lpstr>
      <vt:lpstr>onglet « CALENDRIER »</vt:lpstr>
      <vt:lpstr>Recopie des informations de l’onglet « DEVIS »</vt:lpstr>
      <vt:lpstr>La certification du volet par la signature</vt:lpstr>
      <vt:lpstr>LA SIGNATURE ÉLECTRONIQUE </vt:lpstr>
      <vt:lpstr>LA SIGNATURE ÉLECTRONIQUE </vt:lpstr>
      <vt:lpstr>L’ANNULATION DU DOSSIER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SAISIE DU DISPOSITIF PTP</dc:title>
  <dc:creator>Emma LARRIEUX</dc:creator>
  <cp:lastModifiedBy>Céline  JEUNET</cp:lastModifiedBy>
  <cp:revision>79</cp:revision>
  <dcterms:created xsi:type="dcterms:W3CDTF">2020-03-19T12:04:38Z</dcterms:created>
  <dcterms:modified xsi:type="dcterms:W3CDTF">2025-04-16T11:24:15Z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EC62366E-D52A-4648-AB1A-D9ACF66403AE</vt:lpwstr>
  </property>
  <property fmtid="{D5CDD505-2E9C-101B-9397-08002B2CF9AE}" pid="3" name="ArticulatePath">
    <vt:lpwstr>Présentation1</vt:lpwstr>
  </property>
  <property fmtid="{D5CDD505-2E9C-101B-9397-08002B2CF9AE}" pid="4" name="ContentTypeId">
    <vt:lpwstr>0x010100AC622F3B9AA5D74D8DAD120E6CD9A12B</vt:lpwstr>
  </property>
</Properties>
</file>